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5.xml" ContentType="application/vnd.openxmlformats-officedocument.presentationml.notesSlide+xml"/>
  <Override PartName="/ppt/tags/tag9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notesMasterIdLst>
    <p:notesMasterId r:id="rId22"/>
  </p:notesMasterIdLst>
  <p:sldIdLst>
    <p:sldId id="290" r:id="rId2"/>
    <p:sldId id="301" r:id="rId3"/>
    <p:sldId id="277" r:id="rId4"/>
    <p:sldId id="291" r:id="rId5"/>
    <p:sldId id="302" r:id="rId6"/>
    <p:sldId id="303" r:id="rId7"/>
    <p:sldId id="279" r:id="rId8"/>
    <p:sldId id="282" r:id="rId9"/>
    <p:sldId id="285" r:id="rId10"/>
    <p:sldId id="288" r:id="rId11"/>
    <p:sldId id="295" r:id="rId12"/>
    <p:sldId id="296" r:id="rId13"/>
    <p:sldId id="294" r:id="rId14"/>
    <p:sldId id="300" r:id="rId15"/>
    <p:sldId id="286" r:id="rId16"/>
    <p:sldId id="269" r:id="rId17"/>
    <p:sldId id="298" r:id="rId18"/>
    <p:sldId id="304" r:id="rId19"/>
    <p:sldId id="297" r:id="rId20"/>
    <p:sldId id="299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orient="horz" pos="4065" userDrawn="1">
          <p15:clr>
            <a:srgbClr val="A4A3A4"/>
          </p15:clr>
        </p15:guide>
        <p15:guide id="4" orient="horz" pos="208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A61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559" autoAdjust="0"/>
    <p:restoredTop sz="94100" autoAdjust="0"/>
  </p:normalViewPr>
  <p:slideViewPr>
    <p:cSldViewPr snapToGrid="0">
      <p:cViewPr varScale="1">
        <p:scale>
          <a:sx n="68" d="100"/>
          <a:sy n="68" d="100"/>
        </p:scale>
        <p:origin x="250" y="38"/>
      </p:cViewPr>
      <p:guideLst>
        <p:guide orient="horz" pos="2160"/>
        <p:guide pos="3840"/>
        <p:guide orient="horz" pos="4065"/>
        <p:guide orient="horz" pos="2086"/>
      </p:guideLst>
    </p:cSldViewPr>
  </p:slideViewPr>
  <p:notesTextViewPr>
    <p:cViewPr>
      <p:scale>
        <a:sx n="200" d="100"/>
        <a:sy n="2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540116-7E80-4E3E-9E61-7097F04A2BC9}" type="datetimeFigureOut">
              <a:rPr lang="en-US" smtClean="0"/>
              <a:t>5/9/2016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26C79A-760E-4EBC-BE96-D232D6530B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6188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26C79A-760E-4EBC-BE96-D232D6530BC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4827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26C79A-760E-4EBC-BE96-D232D6530BC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9426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26C79A-760E-4EBC-BE96-D232D6530BC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8961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26C79A-760E-4EBC-BE96-D232D6530BC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4952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26C79A-760E-4EBC-BE96-D232D6530BC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6084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26C79A-760E-4EBC-BE96-D232D6530BC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7085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26C79A-760E-4EBC-BE96-D232D6530BC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2645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altLang="ko-KR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5/9/2016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5/9/2016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5/9/2016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5/9/2016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5/9/2016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5/9/2016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5/9/2016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5/9/2016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5/9/2016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5/9/2016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5/9/2016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1487423" cy="496606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01302" y="766572"/>
            <a:ext cx="9444126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dirty="0"/>
              <a:pPr/>
              <a:t>5/9/2016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1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1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1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1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1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9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4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ags" Target="../tags/tag3.xml"/><Relationship Id="rId7" Type="http://schemas.openxmlformats.org/officeDocument/2006/relationships/image" Target="../media/image2.jpe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slideLayout" Target="../slideLayouts/slideLayout3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9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tags" Target="../tags/tag8.xml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4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186997" y="1030224"/>
            <a:ext cx="10126182" cy="1871472"/>
          </a:xfrm>
        </p:spPr>
        <p:txBody>
          <a:bodyPr>
            <a:normAutofit/>
          </a:bodyPr>
          <a:lstStyle/>
          <a:p>
            <a:pPr algn="r"/>
            <a:r>
              <a:rPr lang="en-US" altLang="ko-KR" sz="5400" b="1" dirty="0">
                <a:solidFill>
                  <a:schemeClr val="bg2">
                    <a:lumMod val="20000"/>
                    <a:lumOff val="80000"/>
                  </a:schemeClr>
                </a:solidFill>
                <a:latin typeface="Calibri" panose="020F0502020204030204" pitchFamily="34" charset="0"/>
              </a:rPr>
              <a:t>BITCOIN: Cryptocurrency Platform</a:t>
            </a:r>
            <a:endParaRPr lang="ko-KR" altLang="en-US" sz="5400" b="1" dirty="0">
              <a:solidFill>
                <a:schemeClr val="bg2">
                  <a:lumMod val="20000"/>
                  <a:lumOff val="80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9" name="Title 2"/>
          <p:cNvSpPr txBox="1">
            <a:spLocks/>
          </p:cNvSpPr>
          <p:nvPr/>
        </p:nvSpPr>
        <p:spPr>
          <a:xfrm>
            <a:off x="6821232" y="4049955"/>
            <a:ext cx="4386264" cy="200825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5900" b="0" kern="1200" spc="-1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altLang="ko-KR" sz="2800" b="1" dirty="0">
                <a:solidFill>
                  <a:schemeClr val="bg1"/>
                </a:solidFill>
                <a:latin typeface="Calibri" panose="020F0502020204030204" pitchFamily="34" charset="0"/>
              </a:rPr>
              <a:t>Charles Shin </a:t>
            </a:r>
          </a:p>
          <a:p>
            <a:pPr algn="r"/>
            <a:r>
              <a:rPr lang="en-US" altLang="ko-KR" sz="2800" b="1" dirty="0">
                <a:solidFill>
                  <a:schemeClr val="bg1"/>
                </a:solidFill>
                <a:latin typeface="Calibri" panose="020F0502020204030204" pitchFamily="34" charset="0"/>
              </a:rPr>
              <a:t>Ramon</a:t>
            </a:r>
            <a:r>
              <a:rPr lang="ko-KR" altLang="en-US" sz="2800" b="1" dirty="0">
                <a:solidFill>
                  <a:schemeClr val="bg1"/>
                </a:solidFill>
                <a:latin typeface="Calibri" panose="020F0502020204030204" pitchFamily="34" charset="0"/>
              </a:rPr>
              <a:t> </a:t>
            </a:r>
            <a:r>
              <a:rPr lang="en-US" altLang="ko-KR" sz="2800" b="1" dirty="0">
                <a:solidFill>
                  <a:schemeClr val="bg1"/>
                </a:solidFill>
                <a:latin typeface="Calibri" panose="020F0502020204030204" pitchFamily="34" charset="0"/>
              </a:rPr>
              <a:t>de la Torre Medina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1815763" y="6068381"/>
            <a:ext cx="383381" cy="384807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518212" y="2060811"/>
            <a:ext cx="3766840" cy="786079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5715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>
              <a:spcBef>
                <a:spcPts val="1350"/>
              </a:spcBef>
            </a:pPr>
            <a:r>
              <a:rPr lang="en-US" sz="4400" b="1" dirty="0" err="1">
                <a:solidFill>
                  <a:sysClr val="windowText" lastClr="000000"/>
                </a:solidFill>
                <a:latin typeface="+mj-lt"/>
              </a:rPr>
              <a:t>SurpriseDate</a:t>
            </a:r>
            <a:endParaRPr lang="en-US" sz="4400" b="1" dirty="0">
              <a:solidFill>
                <a:sysClr val="windowText" lastClr="000000"/>
              </a:solidFill>
              <a:latin typeface="+mj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735365" y="5555688"/>
            <a:ext cx="58024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>
                <a:solidFill>
                  <a:schemeClr val="bg1"/>
                </a:solidFill>
              </a:rPr>
              <a:t>Colin Ahern, </a:t>
            </a:r>
            <a:r>
              <a:rPr lang="en-US" b="1" dirty="0" err="1">
                <a:solidFill>
                  <a:schemeClr val="bg1"/>
                </a:solidFill>
              </a:rPr>
              <a:t>Narasimman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Sairam</a:t>
            </a:r>
            <a:r>
              <a:rPr lang="en-US" b="1" dirty="0">
                <a:solidFill>
                  <a:schemeClr val="bg1"/>
                </a:solidFill>
              </a:rPr>
              <a:t>, </a:t>
            </a:r>
            <a:r>
              <a:rPr lang="en-US" b="1" dirty="0" err="1">
                <a:solidFill>
                  <a:schemeClr val="bg1"/>
                </a:solidFill>
              </a:rPr>
              <a:t>Aman</a:t>
            </a:r>
            <a:r>
              <a:rPr lang="en-US" b="1" dirty="0">
                <a:solidFill>
                  <a:schemeClr val="bg1"/>
                </a:solidFill>
              </a:rPr>
              <a:t> Kumar </a:t>
            </a:r>
            <a:r>
              <a:rPr lang="en-US" b="1" dirty="0" err="1">
                <a:solidFill>
                  <a:schemeClr val="bg1"/>
                </a:solidFill>
              </a:rPr>
              <a:t>Mahato</a:t>
            </a:r>
            <a:r>
              <a:rPr lang="en-US" b="1" dirty="0">
                <a:solidFill>
                  <a:schemeClr val="bg1"/>
                </a:solidFill>
              </a:rPr>
              <a:t>,</a:t>
            </a:r>
            <a:br>
              <a:rPr lang="en-US" b="1" dirty="0">
                <a:solidFill>
                  <a:schemeClr val="bg1"/>
                </a:solidFill>
              </a:rPr>
            </a:br>
            <a:r>
              <a:rPr lang="en-US" b="1" dirty="0" err="1">
                <a:solidFill>
                  <a:schemeClr val="bg1"/>
                </a:solidFill>
              </a:rPr>
              <a:t>Niharika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Kunaparaju</a:t>
            </a:r>
            <a:r>
              <a:rPr lang="en-US" b="1" dirty="0">
                <a:solidFill>
                  <a:schemeClr val="bg1"/>
                </a:solidFill>
              </a:rPr>
              <a:t>, Charles Shin</a:t>
            </a:r>
          </a:p>
        </p:txBody>
      </p:sp>
    </p:spTree>
    <p:extLst>
      <p:ext uri="{BB962C8B-B14F-4D97-AF65-F5344CB8AC3E}">
        <p14:creationId xmlns:p14="http://schemas.microsoft.com/office/powerpoint/2010/main" val="10937185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554480" y="324504"/>
            <a:ext cx="9561576" cy="621792"/>
          </a:xfrm>
        </p:spPr>
        <p:txBody>
          <a:bodyPr>
            <a:normAutofit/>
          </a:bodyPr>
          <a:lstStyle/>
          <a:p>
            <a:pPr lvl="0"/>
            <a:r>
              <a:rPr lang="en-US" altLang="ko-KR" sz="3600" b="1" kern="0" spc="0" dirty="0">
                <a:solidFill>
                  <a:schemeClr val="tx2"/>
                </a:solidFill>
                <a:latin typeface="Calibri" pitchFamily="34" charset="0"/>
              </a:rPr>
              <a:t>Market Analysis</a:t>
            </a:r>
            <a:endParaRPr lang="ko-KR" altLang="en-US" sz="6000" dirty="0"/>
          </a:p>
        </p:txBody>
      </p:sp>
      <p:sp>
        <p:nvSpPr>
          <p:cNvPr id="19" name="TextBox 18"/>
          <p:cNvSpPr txBox="1"/>
          <p:nvPr/>
        </p:nvSpPr>
        <p:spPr>
          <a:xfrm>
            <a:off x="26840" y="6518342"/>
            <a:ext cx="73001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</a:rPr>
              <a:t>Source: Statista, Business of Apps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904819" y="946119"/>
            <a:ext cx="9211237" cy="622684"/>
          </a:xfrm>
          <a:prstGeom prst="rect">
            <a:avLst/>
          </a:prstGeom>
        </p:spPr>
        <p:txBody>
          <a:bodyPr wrap="square" lIns="68022" tIns="34011" rIns="68022" bIns="34011">
            <a:spAutoFit/>
          </a:bodyPr>
          <a:lstStyle/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r>
              <a:rPr lang="en-US" sz="2400" b="1" dirty="0">
                <a:latin typeface="Calibri" panose="020F0502020204030204" pitchFamily="34" charset="0"/>
                <a:cs typeface="Arial" panose="020B0604020202020204" pitchFamily="34" charset="0"/>
              </a:rPr>
              <a:t>Number of mobile apps downloads from 2009 – 2017 </a:t>
            </a:r>
            <a:r>
              <a:rPr lang="en-US" b="1" dirty="0">
                <a:latin typeface="Calibri" panose="020F0502020204030204" pitchFamily="34" charset="0"/>
                <a:cs typeface="Arial" panose="020B0604020202020204" pitchFamily="34" charset="0"/>
              </a:rPr>
              <a:t>(in millions)</a:t>
            </a:r>
            <a:endParaRPr lang="en-US" sz="2400" dirty="0"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9485" y="1707697"/>
            <a:ext cx="7544256" cy="4433796"/>
          </a:xfrm>
          <a:prstGeom prst="rect">
            <a:avLst/>
          </a:prstGeom>
        </p:spPr>
      </p:pic>
      <p:sp>
        <p:nvSpPr>
          <p:cNvPr id="30" name="Rectangle 29"/>
          <p:cNvSpPr/>
          <p:nvPr/>
        </p:nvSpPr>
        <p:spPr>
          <a:xfrm>
            <a:off x="9203299" y="1994141"/>
            <a:ext cx="244768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7800" indent="-177800">
              <a:buFont typeface="Arial"/>
              <a:buChar char="•"/>
            </a:pPr>
            <a:r>
              <a:rPr lang="en-US" b="1" i="1" dirty="0">
                <a:latin typeface="Calibri" panose="020F0502020204030204" pitchFamily="34" charset="0"/>
                <a:cs typeface="Arial" panose="020B0604020202020204" pitchFamily="34" charset="0"/>
              </a:rPr>
              <a:t>Number of mobile apps downloads is expected to reach 268.69 billion by 2017</a:t>
            </a:r>
          </a:p>
        </p:txBody>
      </p:sp>
      <p:sp>
        <p:nvSpPr>
          <p:cNvPr id="32" name="Rectangle 31"/>
          <p:cNvSpPr/>
          <p:nvPr/>
        </p:nvSpPr>
        <p:spPr>
          <a:xfrm>
            <a:off x="9203299" y="3901115"/>
            <a:ext cx="244768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7800" indent="-177800">
              <a:buFont typeface="Arial"/>
              <a:buChar char="•"/>
            </a:pPr>
            <a:r>
              <a:rPr lang="en-US" b="1" i="1" dirty="0">
                <a:latin typeface="Calibri" panose="020F0502020204030204" pitchFamily="34" charset="0"/>
                <a:cs typeface="Arial" panose="020B0604020202020204" pitchFamily="34" charset="0"/>
              </a:rPr>
              <a:t>Earnings of mobile apps providers in 2010 were $ 6.8 billion</a:t>
            </a:r>
          </a:p>
        </p:txBody>
      </p:sp>
    </p:spTree>
    <p:extLst>
      <p:ext uri="{BB962C8B-B14F-4D97-AF65-F5344CB8AC3E}">
        <p14:creationId xmlns:p14="http://schemas.microsoft.com/office/powerpoint/2010/main" val="25310755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554480" y="324504"/>
            <a:ext cx="9561576" cy="621792"/>
          </a:xfrm>
        </p:spPr>
        <p:txBody>
          <a:bodyPr>
            <a:normAutofit/>
          </a:bodyPr>
          <a:lstStyle/>
          <a:p>
            <a:pPr lvl="0"/>
            <a:r>
              <a:rPr lang="en-US" altLang="ko-KR" sz="3600" b="1" kern="0" spc="0" dirty="0">
                <a:solidFill>
                  <a:schemeClr val="tx2"/>
                </a:solidFill>
                <a:latin typeface="Calibri" pitchFamily="34" charset="0"/>
              </a:rPr>
              <a:t>Market Analysis</a:t>
            </a:r>
            <a:endParaRPr lang="ko-KR" altLang="en-US" sz="6000" dirty="0"/>
          </a:p>
        </p:txBody>
      </p:sp>
      <p:sp>
        <p:nvSpPr>
          <p:cNvPr id="21" name="Rectangle 20"/>
          <p:cNvSpPr/>
          <p:nvPr/>
        </p:nvSpPr>
        <p:spPr>
          <a:xfrm>
            <a:off x="1904819" y="946119"/>
            <a:ext cx="9211237" cy="622684"/>
          </a:xfrm>
          <a:prstGeom prst="rect">
            <a:avLst/>
          </a:prstGeom>
        </p:spPr>
        <p:txBody>
          <a:bodyPr wrap="square" lIns="68022" tIns="34011" rIns="68022" bIns="34011">
            <a:spAutoFit/>
          </a:bodyPr>
          <a:lstStyle/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r>
              <a:rPr lang="en-US" sz="2400" b="1" dirty="0">
                <a:latin typeface="Calibri" panose="020F0502020204030204" pitchFamily="34" charset="0"/>
                <a:cs typeface="Arial" panose="020B0604020202020204" pitchFamily="34" charset="0"/>
              </a:rPr>
              <a:t>Most popular Apple App store categories </a:t>
            </a:r>
            <a:r>
              <a:rPr lang="en-US" b="1" dirty="0">
                <a:latin typeface="Calibri" panose="020F0502020204030204" pitchFamily="34" charset="0"/>
                <a:cs typeface="Arial" panose="020B0604020202020204" pitchFamily="34" charset="0"/>
              </a:rPr>
              <a:t>(by share of available apps)</a:t>
            </a:r>
            <a:endParaRPr lang="en-US" sz="2400" dirty="0"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b="51780"/>
          <a:stretch/>
        </p:blipFill>
        <p:spPr>
          <a:xfrm>
            <a:off x="1596788" y="1490617"/>
            <a:ext cx="8270543" cy="4170378"/>
          </a:xfrm>
          <a:prstGeom prst="rect">
            <a:avLst/>
          </a:prstGeom>
        </p:spPr>
      </p:pic>
      <p:sp>
        <p:nvSpPr>
          <p:cNvPr id="20" name="Freeform 55"/>
          <p:cNvSpPr>
            <a:spLocks/>
          </p:cNvSpPr>
          <p:nvPr>
            <p:custDataLst>
              <p:tags r:id="rId1"/>
            </p:custDataLst>
          </p:nvPr>
        </p:nvSpPr>
        <p:spPr bwMode="auto">
          <a:xfrm flipH="1">
            <a:off x="2967614" y="5150101"/>
            <a:ext cx="6667892" cy="921474"/>
          </a:xfrm>
          <a:custGeom>
            <a:avLst/>
            <a:gdLst>
              <a:gd name="T0" fmla="*/ 0 w 2631"/>
              <a:gd name="T1" fmla="*/ 0 h 652"/>
              <a:gd name="T2" fmla="*/ 204100 w 2631"/>
              <a:gd name="T3" fmla="*/ 0 h 652"/>
              <a:gd name="T4" fmla="*/ 0 60000 65536"/>
              <a:gd name="T5" fmla="*/ 0 60000 65536"/>
              <a:gd name="T6" fmla="*/ 0 w 2631"/>
              <a:gd name="T7" fmla="*/ 0 h 652"/>
              <a:gd name="T8" fmla="*/ 2631 w 2631"/>
              <a:gd name="T9" fmla="*/ 652 h 652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2631" h="652">
                <a:moveTo>
                  <a:pt x="0" y="348"/>
                </a:moveTo>
                <a:cubicBezTo>
                  <a:pt x="1073" y="0"/>
                  <a:pt x="1083" y="652"/>
                  <a:pt x="2631" y="348"/>
                </a:cubicBezTo>
              </a:path>
            </a:pathLst>
          </a:custGeom>
          <a:solidFill>
            <a:schemeClr val="bg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lIns="72000" tIns="72000" rIns="72000" bIns="72000"/>
          <a:lstStyle/>
          <a:p>
            <a:endParaRPr lang="ko-KR" altLang="en-US">
              <a:latin typeface="+mn-lt"/>
              <a:ea typeface="맑은 고딕" pitchFamily="50" charset="-127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1915233" y="2879679"/>
            <a:ext cx="3833620" cy="402609"/>
          </a:xfrm>
          <a:prstGeom prst="round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7760984" y="5052721"/>
            <a:ext cx="17789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600" dirty="0">
                <a:latin typeface="Calibri" panose="020F0502020204030204" pitchFamily="34" charset="0"/>
                <a:cs typeface="Arial" panose="020B0604020202020204" pitchFamily="34" charset="0"/>
              </a:rPr>
              <a:t>(March, 2016)</a:t>
            </a:r>
          </a:p>
        </p:txBody>
      </p:sp>
      <p:sp>
        <p:nvSpPr>
          <p:cNvPr id="27" name="Rectangle 26"/>
          <p:cNvSpPr/>
          <p:nvPr/>
        </p:nvSpPr>
        <p:spPr>
          <a:xfrm>
            <a:off x="9903240" y="1798510"/>
            <a:ext cx="187638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i="1" dirty="0">
                <a:latin typeface="Calibri" panose="020F0502020204030204" pitchFamily="34" charset="0"/>
                <a:cs typeface="Arial" panose="020B0604020202020204" pitchFamily="34" charset="0"/>
              </a:rPr>
              <a:t>“Lifestyle apps were the fourth-most popular category </a:t>
            </a:r>
            <a:br>
              <a:rPr lang="en-US" b="1" i="1" dirty="0">
                <a:latin typeface="Calibri" panose="020F0502020204030204" pitchFamily="34" charset="0"/>
                <a:cs typeface="Arial" panose="020B0604020202020204" pitchFamily="34" charset="0"/>
              </a:rPr>
            </a:br>
            <a:r>
              <a:rPr lang="en-US" b="1" i="1" dirty="0">
                <a:latin typeface="Calibri" panose="020F0502020204030204" pitchFamily="34" charset="0"/>
                <a:cs typeface="Arial" panose="020B0604020202020204" pitchFamily="34" charset="0"/>
              </a:rPr>
              <a:t>out of 21 categories”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6840" y="6518342"/>
            <a:ext cx="73001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</a:rPr>
              <a:t>Source: Statista</a:t>
            </a:r>
          </a:p>
        </p:txBody>
      </p:sp>
    </p:spTree>
    <p:extLst>
      <p:ext uri="{BB962C8B-B14F-4D97-AF65-F5344CB8AC3E}">
        <p14:creationId xmlns:p14="http://schemas.microsoft.com/office/powerpoint/2010/main" val="808673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554480" y="324504"/>
            <a:ext cx="9561576" cy="621792"/>
          </a:xfrm>
        </p:spPr>
        <p:txBody>
          <a:bodyPr>
            <a:normAutofit/>
          </a:bodyPr>
          <a:lstStyle/>
          <a:p>
            <a:pPr lvl="0"/>
            <a:r>
              <a:rPr lang="en-US" altLang="ko-KR" sz="3600" b="1" kern="0" spc="0" dirty="0">
                <a:solidFill>
                  <a:schemeClr val="tx2"/>
                </a:solidFill>
                <a:latin typeface="Calibri" pitchFamily="34" charset="0"/>
              </a:rPr>
              <a:t>Market Analysis</a:t>
            </a:r>
            <a:endParaRPr lang="ko-KR" altLang="en-US" sz="6000" dirty="0"/>
          </a:p>
        </p:txBody>
      </p:sp>
      <p:sp>
        <p:nvSpPr>
          <p:cNvPr id="21" name="Rectangle 20"/>
          <p:cNvSpPr/>
          <p:nvPr/>
        </p:nvSpPr>
        <p:spPr>
          <a:xfrm>
            <a:off x="1904819" y="1022496"/>
            <a:ext cx="9211237" cy="622684"/>
          </a:xfrm>
          <a:prstGeom prst="rect">
            <a:avLst/>
          </a:prstGeom>
        </p:spPr>
        <p:txBody>
          <a:bodyPr wrap="square" lIns="68022" tIns="34011" rIns="68022" bIns="34011">
            <a:spAutoFit/>
          </a:bodyPr>
          <a:lstStyle/>
          <a:p>
            <a:pPr marL="342900" indent="-342900">
              <a:buFont typeface="Wingdings" charset="2"/>
              <a:buChar char="Ø"/>
            </a:pPr>
            <a:r>
              <a:rPr lang="en-US" b="1" dirty="0">
                <a:latin typeface="Calibri" panose="020F0502020204030204" pitchFamily="34" charset="0"/>
                <a:cs typeface="Arial" panose="020B0604020202020204" pitchFamily="34" charset="0"/>
              </a:rPr>
              <a:t>According to Juniper Research, mobile app revenue is expected to reach $99 billion by 2019 while Dating and Lifestyle apps will be the fastest growing categories of apps</a:t>
            </a:r>
            <a:endParaRPr lang="en-US" dirty="0"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6840" y="6327271"/>
            <a:ext cx="73001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</a:rPr>
              <a:t>* UK, US, Brazil, Canada, France, Germany, India, Japan, Russia, South Korea</a:t>
            </a:r>
          </a:p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</a:rPr>
              <a:t>Source: Business of Apps, App Annie &amp; IDC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904819" y="1844797"/>
            <a:ext cx="9211237" cy="622684"/>
          </a:xfrm>
          <a:prstGeom prst="rect">
            <a:avLst/>
          </a:prstGeom>
        </p:spPr>
        <p:txBody>
          <a:bodyPr wrap="square" lIns="68022" tIns="34011" rIns="68022" bIns="34011">
            <a:spAutoFit/>
          </a:bodyPr>
          <a:lstStyle/>
          <a:p>
            <a:pPr marL="342900" indent="-342900">
              <a:buFont typeface="Wingdings" charset="2"/>
              <a:buChar char="Ø"/>
            </a:pPr>
            <a:r>
              <a:rPr lang="en-US" b="1" dirty="0">
                <a:latin typeface="Calibri" panose="020F0502020204030204" pitchFamily="34" charset="0"/>
                <a:cs typeface="Arial" panose="020B0604020202020204" pitchFamily="34" charset="0"/>
              </a:rPr>
              <a:t>Among mobile apps revenue sources, Freemium and In-Apps advertising are growing fast and will take lead over other app business models</a:t>
            </a:r>
            <a:endParaRPr lang="en-US" dirty="0"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247900" y="2449991"/>
            <a:ext cx="846704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9388" indent="-179388">
              <a:buFont typeface="Arial"/>
              <a:buChar char="•"/>
            </a:pPr>
            <a:r>
              <a:rPr lang="en-US" sz="1600" dirty="0">
                <a:latin typeface="Calibri" panose="020F0502020204030204" pitchFamily="34" charset="0"/>
                <a:cs typeface="Arial" panose="020B0604020202020204" pitchFamily="34" charset="0"/>
              </a:rPr>
              <a:t>Generates ongoing revenue streams while eliminating up-front costs</a:t>
            </a:r>
          </a:p>
          <a:p>
            <a:pPr marL="179388" indent="-179388">
              <a:buFont typeface="Arial"/>
              <a:buChar char="•"/>
            </a:pPr>
            <a:r>
              <a:rPr lang="en-US" sz="1600" dirty="0">
                <a:latin typeface="Calibri" panose="020F0502020204030204" pitchFamily="34" charset="0"/>
                <a:cs typeface="Arial" panose="020B0604020202020204" pitchFamily="34" charset="0"/>
              </a:rPr>
              <a:t>Paid and </a:t>
            </a:r>
            <a:r>
              <a:rPr lang="en-US" sz="1600" dirty="0" err="1">
                <a:latin typeface="Calibri" panose="020F0502020204030204" pitchFamily="34" charset="0"/>
                <a:cs typeface="Arial" panose="020B0604020202020204" pitchFamily="34" charset="0"/>
              </a:rPr>
              <a:t>Paidmium</a:t>
            </a:r>
            <a:r>
              <a:rPr lang="en-US" sz="1600" dirty="0">
                <a:latin typeface="Calibri" panose="020F0502020204030204" pitchFamily="34" charset="0"/>
                <a:cs typeface="Arial" panose="020B0604020202020204" pitchFamily="34" charset="0"/>
              </a:rPr>
              <a:t> revenue continues to decline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8860" y="3635273"/>
            <a:ext cx="4182427" cy="2383892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2305771" y="3245927"/>
            <a:ext cx="46152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u="sng" dirty="0">
                <a:latin typeface="Calibri" panose="020F0502020204030204" pitchFamily="34" charset="0"/>
                <a:cs typeface="Arial" panose="020B0604020202020204" pitchFamily="34" charset="0"/>
              </a:rPr>
              <a:t>Mobile App Revenue growth in Key countries*</a:t>
            </a:r>
          </a:p>
        </p:txBody>
      </p:sp>
      <p:sp>
        <p:nvSpPr>
          <p:cNvPr id="15" name="Rectangle 14"/>
          <p:cNvSpPr/>
          <p:nvPr/>
        </p:nvSpPr>
        <p:spPr>
          <a:xfrm>
            <a:off x="7745104" y="3871119"/>
            <a:ext cx="369172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9388" indent="-179388">
              <a:buFont typeface="Arial"/>
              <a:buChar char="•"/>
            </a:pPr>
            <a:r>
              <a:rPr lang="en-US" sz="1600" dirty="0">
                <a:latin typeface="Calibri" panose="020F0502020204030204" pitchFamily="34" charset="0"/>
                <a:cs typeface="Arial" panose="020B0604020202020204" pitchFamily="34" charset="0"/>
              </a:rPr>
              <a:t>In-App Advertising and Freemium revenues grew by 71% and 72% respectively from 2013 to 2014</a:t>
            </a:r>
          </a:p>
          <a:p>
            <a:pPr marL="179388" indent="-179388">
              <a:buFont typeface="Arial"/>
              <a:buChar char="•"/>
            </a:pPr>
            <a:endParaRPr lang="en-US" sz="1600" dirty="0">
              <a:latin typeface="Calibri" panose="020F0502020204030204" pitchFamily="34" charset="0"/>
              <a:cs typeface="Arial" panose="020B0604020202020204" pitchFamily="34" charset="0"/>
            </a:endParaRPr>
          </a:p>
          <a:p>
            <a:endParaRPr lang="en-US" sz="1600" dirty="0">
              <a:latin typeface="Calibri" panose="020F0502020204030204" pitchFamily="34" charset="0"/>
              <a:cs typeface="Arial" panose="020B0604020202020204" pitchFamily="34" charset="0"/>
            </a:endParaRPr>
          </a:p>
          <a:p>
            <a:pPr marL="179388" indent="-179388">
              <a:buFont typeface="Arial"/>
              <a:buChar char="•"/>
            </a:pPr>
            <a:r>
              <a:rPr lang="en-US" sz="1600" dirty="0">
                <a:latin typeface="Calibri" panose="020F0502020204030204" pitchFamily="34" charset="0"/>
                <a:cs typeface="Arial" panose="020B0604020202020204" pitchFamily="34" charset="0"/>
              </a:rPr>
              <a:t>Paid and </a:t>
            </a:r>
            <a:r>
              <a:rPr lang="en-US" sz="1600" dirty="0" err="1">
                <a:latin typeface="Calibri" panose="020F0502020204030204" pitchFamily="34" charset="0"/>
                <a:cs typeface="Arial" panose="020B0604020202020204" pitchFamily="34" charset="0"/>
              </a:rPr>
              <a:t>Paidmium</a:t>
            </a:r>
            <a:r>
              <a:rPr lang="en-US" sz="1600" dirty="0">
                <a:latin typeface="Calibri" panose="020F0502020204030204" pitchFamily="34" charset="0"/>
                <a:cs typeface="Arial" panose="020B0604020202020204" pitchFamily="34" charset="0"/>
              </a:rPr>
              <a:t> revenue declined by 19% and 24% respectively</a:t>
            </a:r>
          </a:p>
        </p:txBody>
      </p:sp>
      <p:sp>
        <p:nvSpPr>
          <p:cNvPr id="16" name="AutoShape 12"/>
          <p:cNvSpPr>
            <a:spLocks noChangeArrowheads="1"/>
          </p:cNvSpPr>
          <p:nvPr/>
        </p:nvSpPr>
        <p:spPr bwMode="auto">
          <a:xfrm rot="5400000">
            <a:off x="6155716" y="4595514"/>
            <a:ext cx="1986240" cy="278138"/>
          </a:xfrm>
          <a:prstGeom prst="triangle">
            <a:avLst>
              <a:gd name="adj" fmla="val 50000"/>
            </a:avLst>
          </a:prstGeom>
          <a:solidFill>
            <a:srgbClr val="808080"/>
          </a:solidFill>
          <a:ln w="12700">
            <a:noFill/>
            <a:miter lim="800000"/>
            <a:headEnd/>
            <a:tailEnd/>
          </a:ln>
        </p:spPr>
        <p:txBody>
          <a:bodyPr rot="10800000" anchor="ctr"/>
          <a:lstStyle/>
          <a:p>
            <a:pPr>
              <a:buClr>
                <a:srgbClr val="7D0900"/>
              </a:buClr>
            </a:pPr>
            <a:endParaRPr lang="ko-KR" altLang="en-US">
              <a:solidFill>
                <a:srgbClr val="000000"/>
              </a:solidFill>
              <a:latin typeface="Calibri" panose="020F0502020204030204" pitchFamily="34" charset="0"/>
              <a:ea typeface="가는각진제목체"/>
            </a:endParaRPr>
          </a:p>
        </p:txBody>
      </p:sp>
    </p:spTree>
    <p:extLst>
      <p:ext uri="{BB962C8B-B14F-4D97-AF65-F5344CB8AC3E}">
        <p14:creationId xmlns:p14="http://schemas.microsoft.com/office/powerpoint/2010/main" val="17529369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554480" y="324504"/>
            <a:ext cx="9561576" cy="621792"/>
          </a:xfrm>
        </p:spPr>
        <p:txBody>
          <a:bodyPr>
            <a:normAutofit/>
          </a:bodyPr>
          <a:lstStyle/>
          <a:p>
            <a:pPr lvl="0"/>
            <a:r>
              <a:rPr lang="en-US" altLang="ko-KR" sz="3600" b="1" kern="0" spc="0" dirty="0">
                <a:solidFill>
                  <a:schemeClr val="tx2"/>
                </a:solidFill>
                <a:latin typeface="Calibri" pitchFamily="34" charset="0"/>
              </a:rPr>
              <a:t>Financial Projection</a:t>
            </a:r>
            <a:endParaRPr lang="ko-KR" altLang="en-US" sz="6000" dirty="0"/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3585638"/>
              </p:ext>
            </p:extLst>
          </p:nvPr>
        </p:nvGraphicFramePr>
        <p:xfrm>
          <a:off x="1692321" y="1066536"/>
          <a:ext cx="9799092" cy="4994910"/>
        </p:xfrm>
        <a:graphic>
          <a:graphicData uri="http://schemas.openxmlformats.org/drawingml/2006/table">
            <a:tbl>
              <a:tblPr/>
              <a:tblGrid>
                <a:gridCol w="3064161">
                  <a:extLst>
                    <a:ext uri="{9D8B030D-6E8A-4147-A177-3AD203B41FA5}">
                      <a16:colId xmlns:a16="http://schemas.microsoft.com/office/drawing/2014/main" val="1285888829"/>
                    </a:ext>
                  </a:extLst>
                </a:gridCol>
                <a:gridCol w="1259883">
                  <a:extLst>
                    <a:ext uri="{9D8B030D-6E8A-4147-A177-3AD203B41FA5}">
                      <a16:colId xmlns:a16="http://schemas.microsoft.com/office/drawing/2014/main" val="1764523457"/>
                    </a:ext>
                  </a:extLst>
                </a:gridCol>
                <a:gridCol w="1057680">
                  <a:extLst>
                    <a:ext uri="{9D8B030D-6E8A-4147-A177-3AD203B41FA5}">
                      <a16:colId xmlns:a16="http://schemas.microsoft.com/office/drawing/2014/main" val="3563802469"/>
                    </a:ext>
                  </a:extLst>
                </a:gridCol>
                <a:gridCol w="1057680">
                  <a:extLst>
                    <a:ext uri="{9D8B030D-6E8A-4147-A177-3AD203B41FA5}">
                      <a16:colId xmlns:a16="http://schemas.microsoft.com/office/drawing/2014/main" val="3804492932"/>
                    </a:ext>
                  </a:extLst>
                </a:gridCol>
                <a:gridCol w="1057680">
                  <a:extLst>
                    <a:ext uri="{9D8B030D-6E8A-4147-A177-3AD203B41FA5}">
                      <a16:colId xmlns:a16="http://schemas.microsoft.com/office/drawing/2014/main" val="2784756094"/>
                    </a:ext>
                  </a:extLst>
                </a:gridCol>
                <a:gridCol w="1151004">
                  <a:extLst>
                    <a:ext uri="{9D8B030D-6E8A-4147-A177-3AD203B41FA5}">
                      <a16:colId xmlns:a16="http://schemas.microsoft.com/office/drawing/2014/main" val="4113969737"/>
                    </a:ext>
                  </a:extLst>
                </a:gridCol>
                <a:gridCol w="1151004">
                  <a:extLst>
                    <a:ext uri="{9D8B030D-6E8A-4147-A177-3AD203B41FA5}">
                      <a16:colId xmlns:a16="http://schemas.microsoft.com/office/drawing/2014/main" val="102374534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Assumptions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8329588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Advertising Revenue</a:t>
                      </a:r>
                    </a:p>
                  </a:txBody>
                  <a:tcPr marL="3810" marR="3810" marT="381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400" b="1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4975731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CPM</a:t>
                      </a:r>
                    </a:p>
                  </a:txBody>
                  <a:tcPr marL="3810" marR="3810" marT="381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                 4.00 </a:t>
                      </a:r>
                    </a:p>
                  </a:txBody>
                  <a:tcPr marL="3810" marR="3810" marT="381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824437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CPC</a:t>
                      </a:r>
                    </a:p>
                  </a:txBody>
                  <a:tcPr marL="3810" marR="3810" marT="381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                 0.30 </a:t>
                      </a:r>
                    </a:p>
                  </a:txBody>
                  <a:tcPr marL="3810" marR="3810" marT="381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3737037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CTR</a:t>
                      </a:r>
                    </a:p>
                  </a:txBody>
                  <a:tcPr marL="3810" marR="3810" marT="381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0.20%</a:t>
                      </a:r>
                    </a:p>
                  </a:txBody>
                  <a:tcPr marL="3810" marR="3810" marT="381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371872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Sponsor Revenue</a:t>
                      </a:r>
                    </a:p>
                  </a:txBody>
                  <a:tcPr marL="3810" marR="3810" marT="381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801707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Price</a:t>
                      </a:r>
                    </a:p>
                  </a:txBody>
                  <a:tcPr marL="3810" marR="3810" marT="381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             100.00 </a:t>
                      </a:r>
                    </a:p>
                  </a:txBody>
                  <a:tcPr marL="3810" marR="3810" marT="381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per Restaurant</a:t>
                      </a:r>
                    </a:p>
                  </a:txBody>
                  <a:tcPr marL="3810" marR="3810" marT="381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1966668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Freemium Revenue</a:t>
                      </a:r>
                    </a:p>
                  </a:txBody>
                  <a:tcPr marL="3810" marR="3810" marT="381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812355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Price</a:t>
                      </a:r>
                    </a:p>
                  </a:txBody>
                  <a:tcPr marL="3810" marR="3810" marT="381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               20.00 </a:t>
                      </a:r>
                    </a:p>
                  </a:txBody>
                  <a:tcPr marL="3810" marR="3810" marT="381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per user</a:t>
                      </a:r>
                    </a:p>
                  </a:txBody>
                  <a:tcPr marL="3810" marR="3810" marT="381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0586186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% users who subscribe </a:t>
                      </a:r>
                    </a:p>
                  </a:txBody>
                  <a:tcPr marL="3810" marR="3810" marT="381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2%</a:t>
                      </a:r>
                    </a:p>
                  </a:txBody>
                  <a:tcPr marL="3810" marR="3810" marT="381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0487072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2994959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Year 1</a:t>
                      </a:r>
                    </a:p>
                  </a:txBody>
                  <a:tcPr marL="3810" marR="3810" marT="381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Year 2</a:t>
                      </a:r>
                    </a:p>
                  </a:txBody>
                  <a:tcPr marL="3810" marR="3810" marT="381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Year 3</a:t>
                      </a:r>
                    </a:p>
                  </a:txBody>
                  <a:tcPr marL="3810" marR="3810" marT="381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Year 4</a:t>
                      </a:r>
                    </a:p>
                  </a:txBody>
                  <a:tcPr marL="3810" marR="3810" marT="381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Year 5</a:t>
                      </a:r>
                    </a:p>
                  </a:txBody>
                  <a:tcPr marL="3810" marR="3810" marT="381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Year 6</a:t>
                      </a:r>
                    </a:p>
                  </a:txBody>
                  <a:tcPr marL="3810" marR="3810" marT="381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205912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# of users</a:t>
                      </a:r>
                    </a:p>
                  </a:txBody>
                  <a:tcPr marL="3810" marR="3810" marT="381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250,000</a:t>
                      </a:r>
                    </a:p>
                  </a:txBody>
                  <a:tcPr marL="3810" marR="3810" marT="381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500,000 </a:t>
                      </a:r>
                    </a:p>
                  </a:txBody>
                  <a:tcPr marL="3810" marR="3810" marT="381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1,000,000 </a:t>
                      </a:r>
                    </a:p>
                  </a:txBody>
                  <a:tcPr marL="3810" marR="3810" marT="381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2,000,000 </a:t>
                      </a:r>
                    </a:p>
                  </a:txBody>
                  <a:tcPr marL="3810" marR="3810" marT="381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4,000,000 </a:t>
                      </a:r>
                    </a:p>
                  </a:txBody>
                  <a:tcPr marL="3810" marR="3810" marT="381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8,000,000 </a:t>
                      </a:r>
                    </a:p>
                  </a:txBody>
                  <a:tcPr marL="3810" marR="3810" marT="381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5749312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(% Growth)</a:t>
                      </a:r>
                    </a:p>
                  </a:txBody>
                  <a:tcPr marL="3810" marR="3810" marT="381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sz="14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3810" marR="3810" marT="381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3810" marR="3810" marT="381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3810" marR="3810" marT="381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3810" marR="3810" marT="381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3810" marR="3810" marT="381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8739409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# of Restaurant Sponsors</a:t>
                      </a:r>
                    </a:p>
                  </a:txBody>
                  <a:tcPr marL="3810" marR="3810" marT="381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4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3810" marR="3810" marT="381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120</a:t>
                      </a:r>
                    </a:p>
                  </a:txBody>
                  <a:tcPr marL="3810" marR="3810" marT="381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144</a:t>
                      </a:r>
                    </a:p>
                  </a:txBody>
                  <a:tcPr marL="3810" marR="3810" marT="381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172.8</a:t>
                      </a:r>
                    </a:p>
                  </a:txBody>
                  <a:tcPr marL="3810" marR="3810" marT="381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207.36</a:t>
                      </a:r>
                    </a:p>
                  </a:txBody>
                  <a:tcPr marL="3810" marR="3810" marT="381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8364383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(% Growth)</a:t>
                      </a:r>
                    </a:p>
                  </a:txBody>
                  <a:tcPr marL="3810" marR="3810" marT="381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" marR="3810" marT="381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" marR="3810" marT="381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20%</a:t>
                      </a:r>
                    </a:p>
                  </a:txBody>
                  <a:tcPr marL="3810" marR="3810" marT="381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20%</a:t>
                      </a:r>
                    </a:p>
                  </a:txBody>
                  <a:tcPr marL="3810" marR="3810" marT="381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20%</a:t>
                      </a:r>
                    </a:p>
                  </a:txBody>
                  <a:tcPr marL="3810" marR="3810" marT="381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20%</a:t>
                      </a:r>
                    </a:p>
                  </a:txBody>
                  <a:tcPr marL="3810" marR="3810" marT="381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444563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ctr"/>
                      <a:endParaRPr lang="en-US" sz="14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sz="14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4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4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4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4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4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669889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Forcasted Revenue ($)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5632921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" marR="3810" marT="381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Year 1</a:t>
                      </a:r>
                    </a:p>
                  </a:txBody>
                  <a:tcPr marL="3810" marR="3810" marT="381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Year 2</a:t>
                      </a:r>
                    </a:p>
                  </a:txBody>
                  <a:tcPr marL="3810" marR="3810" marT="381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Year 3</a:t>
                      </a:r>
                    </a:p>
                  </a:txBody>
                  <a:tcPr marL="3810" marR="3810" marT="381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Year 4</a:t>
                      </a:r>
                    </a:p>
                  </a:txBody>
                  <a:tcPr marL="3810" marR="3810" marT="381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Year 5</a:t>
                      </a:r>
                    </a:p>
                  </a:txBody>
                  <a:tcPr marL="3810" marR="3810" marT="381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Year 6</a:t>
                      </a:r>
                    </a:p>
                  </a:txBody>
                  <a:tcPr marL="3810" marR="3810" marT="381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484872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Advertising Renenue</a:t>
                      </a:r>
                    </a:p>
                  </a:txBody>
                  <a:tcPr marL="3810" marR="3810" marT="381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3810" marR="3810" marT="381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           2,300 </a:t>
                      </a:r>
                    </a:p>
                  </a:txBody>
                  <a:tcPr marL="3810" marR="3810" marT="381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           4,600 </a:t>
                      </a:r>
                    </a:p>
                  </a:txBody>
                  <a:tcPr marL="3810" marR="3810" marT="381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           9,200 </a:t>
                      </a:r>
                    </a:p>
                  </a:txBody>
                  <a:tcPr marL="3810" marR="3810" marT="381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           18,400 </a:t>
                      </a:r>
                    </a:p>
                  </a:txBody>
                  <a:tcPr marL="3810" marR="3810" marT="381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           36,800 </a:t>
                      </a:r>
                    </a:p>
                  </a:txBody>
                  <a:tcPr marL="3810" marR="3810" marT="381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751925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Sponsor Revenue</a:t>
                      </a:r>
                    </a:p>
                  </a:txBody>
                  <a:tcPr marL="3810" marR="3810" marT="381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3810" marR="3810" marT="381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        10,000 </a:t>
                      </a:r>
                    </a:p>
                  </a:txBody>
                  <a:tcPr marL="3810" marR="3810" marT="381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        12,000 </a:t>
                      </a:r>
                    </a:p>
                  </a:txBody>
                  <a:tcPr marL="3810" marR="3810" marT="381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        14,400 </a:t>
                      </a:r>
                    </a:p>
                  </a:txBody>
                  <a:tcPr marL="3810" marR="3810" marT="381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           17,280 </a:t>
                      </a:r>
                    </a:p>
                  </a:txBody>
                  <a:tcPr marL="3810" marR="3810" marT="381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           20,736 </a:t>
                      </a:r>
                    </a:p>
                  </a:txBody>
                  <a:tcPr marL="3810" marR="3810" marT="381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3410758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Freemium Revenue</a:t>
                      </a:r>
                    </a:p>
                  </a:txBody>
                  <a:tcPr marL="3810" marR="3810" marT="381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3810" marR="3810" marT="381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      200,000 </a:t>
                      </a:r>
                    </a:p>
                  </a:txBody>
                  <a:tcPr marL="3810" marR="3810" marT="381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      400,000 </a:t>
                      </a:r>
                    </a:p>
                  </a:txBody>
                  <a:tcPr marL="3810" marR="3810" marT="381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      800,000 </a:t>
                      </a:r>
                    </a:p>
                  </a:txBody>
                  <a:tcPr marL="3810" marR="3810" marT="381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     1,600,000 </a:t>
                      </a:r>
                    </a:p>
                  </a:txBody>
                  <a:tcPr marL="3810" marR="3810" marT="381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     3,200,000 </a:t>
                      </a:r>
                    </a:p>
                  </a:txBody>
                  <a:tcPr marL="3810" marR="3810" marT="381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758350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 Revenue</a:t>
                      </a:r>
                    </a:p>
                  </a:txBody>
                  <a:tcPr marL="3810" marR="3810" marT="381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3810" marR="3810" marT="381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      212,300 </a:t>
                      </a:r>
                    </a:p>
                  </a:txBody>
                  <a:tcPr marL="3810" marR="3810" marT="381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      416,600 </a:t>
                      </a:r>
                    </a:p>
                  </a:txBody>
                  <a:tcPr marL="3810" marR="3810" marT="381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      823,600 </a:t>
                      </a:r>
                    </a:p>
                  </a:txBody>
                  <a:tcPr marL="3810" marR="3810" marT="381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     1,635,680 </a:t>
                      </a:r>
                    </a:p>
                  </a:txBody>
                  <a:tcPr marL="3810" marR="3810" marT="381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     3,257,536 </a:t>
                      </a:r>
                    </a:p>
                  </a:txBody>
                  <a:tcPr marL="3810" marR="3810" marT="381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31064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523707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554480" y="324504"/>
            <a:ext cx="9561576" cy="621792"/>
          </a:xfrm>
        </p:spPr>
        <p:txBody>
          <a:bodyPr>
            <a:normAutofit/>
          </a:bodyPr>
          <a:lstStyle/>
          <a:p>
            <a:pPr lvl="0"/>
            <a:r>
              <a:rPr lang="en-US" altLang="ko-KR" sz="3600" b="1" kern="0" spc="0" dirty="0">
                <a:solidFill>
                  <a:schemeClr val="tx2"/>
                </a:solidFill>
                <a:latin typeface="Calibri" pitchFamily="34" charset="0"/>
              </a:rPr>
              <a:t>Financial Projection</a:t>
            </a:r>
            <a:endParaRPr lang="ko-KR" altLang="en-US" sz="6000" dirty="0"/>
          </a:p>
        </p:txBody>
      </p:sp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1947801"/>
              </p:ext>
            </p:extLst>
          </p:nvPr>
        </p:nvGraphicFramePr>
        <p:xfrm>
          <a:off x="1671850" y="929542"/>
          <a:ext cx="10058402" cy="5646420"/>
        </p:xfrm>
        <a:graphic>
          <a:graphicData uri="http://schemas.openxmlformats.org/drawingml/2006/table">
            <a:tbl>
              <a:tblPr/>
              <a:tblGrid>
                <a:gridCol w="2684911">
                  <a:extLst>
                    <a:ext uri="{9D8B030D-6E8A-4147-A177-3AD203B41FA5}">
                      <a16:colId xmlns:a16="http://schemas.microsoft.com/office/drawing/2014/main" val="2903931215"/>
                    </a:ext>
                  </a:extLst>
                </a:gridCol>
                <a:gridCol w="1001833">
                  <a:extLst>
                    <a:ext uri="{9D8B030D-6E8A-4147-A177-3AD203B41FA5}">
                      <a16:colId xmlns:a16="http://schemas.microsoft.com/office/drawing/2014/main" val="594215679"/>
                    </a:ext>
                  </a:extLst>
                </a:gridCol>
                <a:gridCol w="1001833">
                  <a:extLst>
                    <a:ext uri="{9D8B030D-6E8A-4147-A177-3AD203B41FA5}">
                      <a16:colId xmlns:a16="http://schemas.microsoft.com/office/drawing/2014/main" val="4005984948"/>
                    </a:ext>
                  </a:extLst>
                </a:gridCol>
                <a:gridCol w="1001833">
                  <a:extLst>
                    <a:ext uri="{9D8B030D-6E8A-4147-A177-3AD203B41FA5}">
                      <a16:colId xmlns:a16="http://schemas.microsoft.com/office/drawing/2014/main" val="3250323641"/>
                    </a:ext>
                  </a:extLst>
                </a:gridCol>
                <a:gridCol w="1001833">
                  <a:extLst>
                    <a:ext uri="{9D8B030D-6E8A-4147-A177-3AD203B41FA5}">
                      <a16:colId xmlns:a16="http://schemas.microsoft.com/office/drawing/2014/main" val="1939018370"/>
                    </a:ext>
                  </a:extLst>
                </a:gridCol>
                <a:gridCol w="1122053">
                  <a:extLst>
                    <a:ext uri="{9D8B030D-6E8A-4147-A177-3AD203B41FA5}">
                      <a16:colId xmlns:a16="http://schemas.microsoft.com/office/drawing/2014/main" val="334752788"/>
                    </a:ext>
                  </a:extLst>
                </a:gridCol>
                <a:gridCol w="1242273">
                  <a:extLst>
                    <a:ext uri="{9D8B030D-6E8A-4147-A177-3AD203B41FA5}">
                      <a16:colId xmlns:a16="http://schemas.microsoft.com/office/drawing/2014/main" val="2370643575"/>
                    </a:ext>
                  </a:extLst>
                </a:gridCol>
                <a:gridCol w="1001833">
                  <a:extLst>
                    <a:ext uri="{9D8B030D-6E8A-4147-A177-3AD203B41FA5}">
                      <a16:colId xmlns:a16="http://schemas.microsoft.com/office/drawing/2014/main" val="1429210830"/>
                    </a:ext>
                  </a:extLst>
                </a:gridCol>
              </a:tblGrid>
              <a:tr h="206791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Assumptions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2394555"/>
                  </a:ext>
                </a:extLst>
              </a:tr>
              <a:tr h="206791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Labor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7"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Hire 1 labor from 2017~2018, 2 labors from 2019~2020, 3 labors in 2021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5168062"/>
                  </a:ext>
                </a:extLst>
              </a:tr>
              <a:tr h="206791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Marketing expense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5"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$6,000 from 2016 to 2017, $2,000 for the rest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03221887"/>
                  </a:ext>
                </a:extLst>
              </a:tr>
              <a:tr h="206791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Utilities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</a:t>
                      </a:r>
                      <a:r>
                        <a:rPr lang="en-US" sz="14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2,000 for each year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0062104"/>
                  </a:ext>
                </a:extLst>
              </a:tr>
              <a:tr h="206791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Server costs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l" fontAlgn="b"/>
                      <a:r>
                        <a:rPr lang="it-IT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$0.1 /</a:t>
                      </a:r>
                      <a:r>
                        <a:rPr lang="it-IT" sz="14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it-IT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1GB</a:t>
                      </a:r>
                      <a:r>
                        <a:rPr lang="it-IT" sz="14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&amp;</a:t>
                      </a:r>
                      <a:r>
                        <a:rPr lang="it-IT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1GB / user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52343842"/>
                  </a:ext>
                </a:extLst>
              </a:tr>
              <a:tr h="206791"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84866929"/>
                  </a:ext>
                </a:extLst>
              </a:tr>
              <a:tr h="206791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Forcasted</a:t>
                      </a: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Income Statement ($)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36329231"/>
                  </a:ext>
                </a:extLst>
              </a:tr>
              <a:tr h="206791">
                <a:tc>
                  <a:txBody>
                    <a:bodyPr/>
                    <a:lstStyle/>
                    <a:p>
                      <a:pPr algn="l" fontAlgn="b"/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2016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2017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2018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2019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0557363"/>
                  </a:ext>
                </a:extLst>
              </a:tr>
              <a:tr h="206791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Revenue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- 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212,300 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416,600 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823,600 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1,635,680 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3,257,536 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22343277"/>
                  </a:ext>
                </a:extLst>
              </a:tr>
              <a:tr h="206791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Labor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20,000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20,000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40,000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40,000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60,000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2688095"/>
                  </a:ext>
                </a:extLst>
              </a:tr>
              <a:tr h="206791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Server costs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25,000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50,000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100,000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200,000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400,000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800,000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73179815"/>
                  </a:ext>
                </a:extLst>
              </a:tr>
              <a:tr h="206791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Utility expense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2,000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2,000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2,000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2,000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2,000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2,000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3143139"/>
                  </a:ext>
                </a:extLst>
              </a:tr>
              <a:tr h="206791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Marketing expense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6,000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6,000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2,000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2,000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2,000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2,000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29583887"/>
                  </a:ext>
                </a:extLst>
              </a:tr>
              <a:tr h="206791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Miscellenous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1,000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1,000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1,000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1,000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1,000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1,000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5396502"/>
                  </a:ext>
                </a:extLst>
              </a:tr>
              <a:tr h="206791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 Costs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34,000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79,000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125,000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245,000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445,000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865,000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86418023"/>
                  </a:ext>
                </a:extLst>
              </a:tr>
              <a:tr h="206791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Operating Profit</a:t>
                      </a:r>
                    </a:p>
                  </a:txBody>
                  <a:tcPr marL="3810" marR="3810" marT="381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-34,000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133,300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291,600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578,600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1,190,680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2,392,536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29178420"/>
                  </a:ext>
                </a:extLst>
              </a:tr>
              <a:tr h="206791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Operating Margin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63%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70%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70%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73%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73%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26747089"/>
                  </a:ext>
                </a:extLst>
              </a:tr>
              <a:tr h="206791"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22057012"/>
                  </a:ext>
                </a:extLst>
              </a:tr>
              <a:tr h="206791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Cash Flow Table ($)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4077406"/>
                  </a:ext>
                </a:extLst>
              </a:tr>
              <a:tr h="206791"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2016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2017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2018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2019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21669189"/>
                  </a:ext>
                </a:extLst>
              </a:tr>
              <a:tr h="206791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Amount raised/needed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37,000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0701983"/>
                  </a:ext>
                </a:extLst>
              </a:tr>
              <a:tr h="206791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Revenue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212,300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416,600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823,600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1,635,680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3,257,536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43898171"/>
                  </a:ext>
                </a:extLst>
              </a:tr>
              <a:tr h="206791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 costs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34,000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79,000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125,000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245,000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445,000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865,000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2850895"/>
                  </a:ext>
                </a:extLst>
              </a:tr>
              <a:tr h="206791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Cash in</a:t>
                      </a:r>
                    </a:p>
                  </a:txBody>
                  <a:tcPr marL="3810" marR="3810" marT="381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37,000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212,300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416,600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823,600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1,635,680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3,257,536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6643567"/>
                  </a:ext>
                </a:extLst>
              </a:tr>
              <a:tr h="206791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Cash on hand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3,000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133,300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291,600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578,600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1,190,680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2,392,536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10270252"/>
                  </a:ext>
                </a:extLst>
              </a:tr>
              <a:tr h="206791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Net cash flow</a:t>
                      </a:r>
                    </a:p>
                  </a:txBody>
                  <a:tcPr marL="3810" marR="3810" marT="381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-34,000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130,300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158,300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287,000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612,080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1,201,856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323610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560220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554480" y="324504"/>
            <a:ext cx="9561576" cy="621792"/>
          </a:xfrm>
        </p:spPr>
        <p:txBody>
          <a:bodyPr>
            <a:normAutofit/>
          </a:bodyPr>
          <a:lstStyle/>
          <a:p>
            <a:pPr lvl="0"/>
            <a:r>
              <a:rPr lang="en-US" altLang="ko-KR" sz="3600" b="1" kern="0" spc="0" dirty="0">
                <a:solidFill>
                  <a:schemeClr val="tx2"/>
                </a:solidFill>
                <a:latin typeface="Calibri" pitchFamily="34" charset="0"/>
              </a:rPr>
              <a:t>Possible Next Steps</a:t>
            </a:r>
            <a:endParaRPr lang="ko-KR" altLang="en-US" sz="6000" dirty="0"/>
          </a:p>
        </p:txBody>
      </p:sp>
      <p:sp>
        <p:nvSpPr>
          <p:cNvPr id="10" name="Rectangle 9"/>
          <p:cNvSpPr/>
          <p:nvPr/>
        </p:nvSpPr>
        <p:spPr>
          <a:xfrm>
            <a:off x="11815763" y="6068381"/>
            <a:ext cx="383381" cy="384807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95250" y="6500813"/>
            <a:ext cx="100874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Source: https://bitcointalk.org/index.php?topic=341681.40</a:t>
            </a:r>
          </a:p>
        </p:txBody>
      </p:sp>
      <p:sp>
        <p:nvSpPr>
          <p:cNvPr id="13" name="Rectangle 12"/>
          <p:cNvSpPr/>
          <p:nvPr/>
        </p:nvSpPr>
        <p:spPr>
          <a:xfrm>
            <a:off x="2041299" y="980239"/>
            <a:ext cx="8979268" cy="5472949"/>
          </a:xfrm>
          <a:prstGeom prst="rect">
            <a:avLst/>
          </a:prstGeom>
        </p:spPr>
        <p:txBody>
          <a:bodyPr wrap="square" lIns="68022" tIns="34011" rIns="68022" bIns="34011">
            <a:noAutofit/>
          </a:bodyPr>
          <a:lstStyle/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r>
              <a:rPr lang="en-US" sz="2000" b="1" dirty="0">
                <a:latin typeface="Calibri" panose="020F0502020204030204" pitchFamily="34" charset="0"/>
              </a:rPr>
              <a:t>Explore additional APIs and functionality</a:t>
            </a:r>
          </a:p>
          <a:p>
            <a:pPr marL="800100" lvl="1" indent="-342900">
              <a:buFont typeface="Corbel" panose="020B0503020204020204" pitchFamily="34" charset="0"/>
              <a:buChar char="−"/>
            </a:pPr>
            <a:r>
              <a:rPr lang="en-US" sz="2000" dirty="0">
                <a:latin typeface="Calibri" panose="020F0502020204030204" pitchFamily="34" charset="0"/>
              </a:rPr>
              <a:t>Web scraping event and concert venue sites for more events</a:t>
            </a:r>
          </a:p>
          <a:p>
            <a:pPr marL="800100" lvl="1" indent="-342900">
              <a:lnSpc>
                <a:spcPct val="150000"/>
              </a:lnSpc>
              <a:buFont typeface="Corbel" panose="020B0503020204020204" pitchFamily="34" charset="0"/>
              <a:buChar char="−"/>
            </a:pPr>
            <a:r>
              <a:rPr lang="en-US" sz="2000" dirty="0">
                <a:latin typeface="Calibri" panose="020F0502020204030204" pitchFamily="34" charset="0"/>
              </a:rPr>
              <a:t>MTA trip planner integration (subway and bus times)</a:t>
            </a:r>
          </a:p>
          <a:p>
            <a:pPr marL="800100" lvl="1" indent="-342900">
              <a:lnSpc>
                <a:spcPct val="150000"/>
              </a:lnSpc>
              <a:buFont typeface="Corbel" panose="020B0503020204020204" pitchFamily="34" charset="0"/>
              <a:buChar char="−"/>
            </a:pPr>
            <a:r>
              <a:rPr lang="en-US" sz="2000" dirty="0">
                <a:latin typeface="Calibri" panose="020F0502020204030204" pitchFamily="34" charset="0"/>
              </a:rPr>
              <a:t>Movie times and booking</a:t>
            </a:r>
          </a:p>
          <a:p>
            <a:pPr marL="800100" lvl="1" indent="-342900">
              <a:lnSpc>
                <a:spcPct val="150000"/>
              </a:lnSpc>
              <a:buFont typeface="Corbel" panose="020B0503020204020204" pitchFamily="34" charset="0"/>
              <a:buChar char="−"/>
            </a:pPr>
            <a:r>
              <a:rPr lang="en-US" sz="2000" dirty="0">
                <a:latin typeface="Calibri" panose="020F0502020204030204" pitchFamily="34" charset="0"/>
              </a:rPr>
              <a:t>Book a reservation (</a:t>
            </a:r>
            <a:r>
              <a:rPr lang="en-US" sz="2000" dirty="0" err="1">
                <a:latin typeface="Calibri" panose="020F0502020204030204" pitchFamily="34" charset="0"/>
              </a:rPr>
              <a:t>opentable</a:t>
            </a:r>
            <a:r>
              <a:rPr lang="en-US" sz="2000" dirty="0">
                <a:latin typeface="Calibri" panose="020F0502020204030204" pitchFamily="34" charset="0"/>
              </a:rPr>
              <a:t> API is an invitation only API)</a:t>
            </a:r>
          </a:p>
          <a:p>
            <a:pPr marL="800100" lvl="1" indent="-342900">
              <a:lnSpc>
                <a:spcPct val="150000"/>
              </a:lnSpc>
              <a:buFont typeface="Corbel" panose="020B0503020204020204" pitchFamily="34" charset="0"/>
              <a:buChar char="−"/>
            </a:pPr>
            <a:r>
              <a:rPr lang="en-US" sz="2000" dirty="0">
                <a:latin typeface="Calibri" panose="020F0502020204030204" pitchFamily="34" charset="0"/>
              </a:rPr>
              <a:t>Define some additional functionalities as a freemium service</a:t>
            </a:r>
          </a:p>
          <a:p>
            <a:pPr marL="342900" indent="-342900">
              <a:lnSpc>
                <a:spcPct val="150000"/>
              </a:lnSpc>
              <a:spcBef>
                <a:spcPts val="1200"/>
              </a:spcBef>
              <a:buFont typeface="Wingdings" charset="2"/>
              <a:buChar char="Ø"/>
            </a:pPr>
            <a:r>
              <a:rPr lang="en-US" sz="2000" b="1" dirty="0">
                <a:latin typeface="Calibri" panose="020F0502020204030204" pitchFamily="34" charset="0"/>
              </a:rPr>
              <a:t>More cities and areas</a:t>
            </a:r>
          </a:p>
          <a:p>
            <a:pPr marL="800100" lvl="1" indent="-342900">
              <a:lnSpc>
                <a:spcPct val="150000"/>
              </a:lnSpc>
              <a:buFont typeface="Corbel" panose="020B0503020204020204" pitchFamily="34" charset="0"/>
              <a:buChar char="−"/>
            </a:pPr>
            <a:r>
              <a:rPr lang="en-US" sz="2000" dirty="0">
                <a:latin typeface="Calibri" panose="020F0502020204030204" pitchFamily="34" charset="0"/>
              </a:rPr>
              <a:t>Boston, Washington D.C., Los Angeles, San Francisco</a:t>
            </a:r>
          </a:p>
          <a:p>
            <a:pPr marL="342900" indent="-342900">
              <a:lnSpc>
                <a:spcPct val="150000"/>
              </a:lnSpc>
              <a:spcBef>
                <a:spcPts val="1200"/>
              </a:spcBef>
              <a:buFont typeface="Wingdings" charset="2"/>
              <a:buChar char="Ø"/>
            </a:pPr>
            <a:r>
              <a:rPr lang="en-US" sz="2000" b="1" dirty="0">
                <a:latin typeface="Calibri" panose="020F0502020204030204" pitchFamily="34" charset="0"/>
              </a:rPr>
              <a:t>Integration with Dating Apps (Tinder, </a:t>
            </a:r>
            <a:r>
              <a:rPr lang="en-US" sz="2000" b="1" dirty="0" err="1">
                <a:latin typeface="Calibri" panose="020F0502020204030204" pitchFamily="34" charset="0"/>
              </a:rPr>
              <a:t>OkCupid,Hinge</a:t>
            </a:r>
            <a:r>
              <a:rPr lang="en-US" sz="2000" b="1" dirty="0">
                <a:latin typeface="Calibri" panose="020F0502020204030204" pitchFamily="34" charset="0"/>
              </a:rPr>
              <a:t>, </a:t>
            </a:r>
            <a:r>
              <a:rPr lang="en-US" sz="2000" b="1" dirty="0" err="1">
                <a:latin typeface="Calibri" panose="020F0502020204030204" pitchFamily="34" charset="0"/>
              </a:rPr>
              <a:t>etc</a:t>
            </a:r>
            <a:r>
              <a:rPr lang="en-US" sz="2000" b="1" dirty="0">
                <a:latin typeface="Calibri" panose="020F0502020204030204" pitchFamily="34" charset="0"/>
              </a:rPr>
              <a:t> )</a:t>
            </a:r>
          </a:p>
        </p:txBody>
      </p:sp>
    </p:spTree>
    <p:extLst>
      <p:ext uri="{BB962C8B-B14F-4D97-AF65-F5344CB8AC3E}">
        <p14:creationId xmlns:p14="http://schemas.microsoft.com/office/powerpoint/2010/main" val="38646817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554480" y="324504"/>
            <a:ext cx="9561576" cy="621792"/>
          </a:xfrm>
        </p:spPr>
        <p:txBody>
          <a:bodyPr>
            <a:normAutofit/>
          </a:bodyPr>
          <a:lstStyle/>
          <a:p>
            <a:pPr lvl="0"/>
            <a:r>
              <a:rPr lang="en-US" altLang="ko-KR" sz="3600" b="1" kern="0" spc="0" dirty="0">
                <a:solidFill>
                  <a:schemeClr val="tx2"/>
                </a:solidFill>
                <a:latin typeface="Calibri" pitchFamily="34" charset="0"/>
              </a:rPr>
              <a:t>Conclusion</a:t>
            </a:r>
            <a:endParaRPr lang="ko-KR" altLang="en-US" sz="6000" dirty="0"/>
          </a:p>
        </p:txBody>
      </p:sp>
      <p:sp>
        <p:nvSpPr>
          <p:cNvPr id="8" name="Rectangle 7"/>
          <p:cNvSpPr/>
          <p:nvPr/>
        </p:nvSpPr>
        <p:spPr>
          <a:xfrm>
            <a:off x="11815763" y="6068381"/>
            <a:ext cx="383381" cy="384807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630499" y="1035873"/>
            <a:ext cx="7936708" cy="776851"/>
          </a:xfrm>
          <a:prstGeom prst="rect">
            <a:avLst/>
          </a:prstGeom>
        </p:spPr>
        <p:txBody>
          <a:bodyPr wrap="square" lIns="68022" tIns="34011" rIns="68022" bIns="34011">
            <a:noAutofit/>
          </a:bodyPr>
          <a:lstStyle/>
          <a:p>
            <a:pPr>
              <a:lnSpc>
                <a:spcPct val="150000"/>
              </a:lnSpc>
            </a:pPr>
            <a:r>
              <a:rPr lang="en-US" sz="2400" dirty="0" err="1">
                <a:latin typeface="Calibri" panose="020F0502020204030204" pitchFamily="34" charset="0"/>
              </a:rPr>
              <a:t>SurpriseDate</a:t>
            </a:r>
            <a:r>
              <a:rPr lang="en-US" sz="2400" dirty="0">
                <a:latin typeface="Calibri" panose="020F0502020204030204" pitchFamily="34" charset="0"/>
              </a:rPr>
              <a:t> takes the confusion out of planning a great date</a:t>
            </a:r>
          </a:p>
        </p:txBody>
      </p:sp>
      <p:sp>
        <p:nvSpPr>
          <p:cNvPr id="11" name="Freeform 1754"/>
          <p:cNvSpPr>
            <a:spLocks/>
          </p:cNvSpPr>
          <p:nvPr>
            <p:custDataLst>
              <p:tags r:id="rId1"/>
            </p:custDataLst>
          </p:nvPr>
        </p:nvSpPr>
        <p:spPr bwMode="gray">
          <a:xfrm>
            <a:off x="2023252" y="1186222"/>
            <a:ext cx="465791" cy="464579"/>
          </a:xfrm>
          <a:custGeom>
            <a:avLst/>
            <a:gdLst>
              <a:gd name="T0" fmla="*/ 2147483647 w 4916"/>
              <a:gd name="T1" fmla="*/ 2147483647 h 3388"/>
              <a:gd name="T2" fmla="*/ 2147483647 w 4916"/>
              <a:gd name="T3" fmla="*/ 2147483647 h 3388"/>
              <a:gd name="T4" fmla="*/ 2147483647 w 4916"/>
              <a:gd name="T5" fmla="*/ 2147483647 h 3388"/>
              <a:gd name="T6" fmla="*/ 2147483647 w 4916"/>
              <a:gd name="T7" fmla="*/ 2147483647 h 3388"/>
              <a:gd name="T8" fmla="*/ 2147483647 w 4916"/>
              <a:gd name="T9" fmla="*/ 2147483647 h 3388"/>
              <a:gd name="T10" fmla="*/ 2147483647 w 4916"/>
              <a:gd name="T11" fmla="*/ 2147483647 h 3388"/>
              <a:gd name="T12" fmla="*/ 2147483647 w 4916"/>
              <a:gd name="T13" fmla="*/ 2147483647 h 3388"/>
              <a:gd name="T14" fmla="*/ 2147483647 w 4916"/>
              <a:gd name="T15" fmla="*/ 2147483647 h 3388"/>
              <a:gd name="T16" fmla="*/ 2147483647 w 4916"/>
              <a:gd name="T17" fmla="*/ 2147483647 h 3388"/>
              <a:gd name="T18" fmla="*/ 2147483647 w 4916"/>
              <a:gd name="T19" fmla="*/ 2147483647 h 3388"/>
              <a:gd name="T20" fmla="*/ 2147483647 w 4916"/>
              <a:gd name="T21" fmla="*/ 2147483647 h 3388"/>
              <a:gd name="T22" fmla="*/ 2147483647 w 4916"/>
              <a:gd name="T23" fmla="*/ 2147483647 h 3388"/>
              <a:gd name="T24" fmla="*/ 2147483647 w 4916"/>
              <a:gd name="T25" fmla="*/ 2147483647 h 3388"/>
              <a:gd name="T26" fmla="*/ 2147483647 w 4916"/>
              <a:gd name="T27" fmla="*/ 2147483647 h 3388"/>
              <a:gd name="T28" fmla="*/ 2147483647 w 4916"/>
              <a:gd name="T29" fmla="*/ 2147483647 h 3388"/>
              <a:gd name="T30" fmla="*/ 2147483647 w 4916"/>
              <a:gd name="T31" fmla="*/ 2147483647 h 3388"/>
              <a:gd name="T32" fmla="*/ 2147483647 w 4916"/>
              <a:gd name="T33" fmla="*/ 2147483647 h 3388"/>
              <a:gd name="T34" fmla="*/ 2147483647 w 4916"/>
              <a:gd name="T35" fmla="*/ 2147483647 h 3388"/>
              <a:gd name="T36" fmla="*/ 2147483647 w 4916"/>
              <a:gd name="T37" fmla="*/ 2147483647 h 3388"/>
              <a:gd name="T38" fmla="*/ 2147483647 w 4916"/>
              <a:gd name="T39" fmla="*/ 2147483647 h 3388"/>
              <a:gd name="T40" fmla="*/ 2147483647 w 4916"/>
              <a:gd name="T41" fmla="*/ 2147483647 h 3388"/>
              <a:gd name="T42" fmla="*/ 2147483647 w 4916"/>
              <a:gd name="T43" fmla="*/ 2147483647 h 3388"/>
              <a:gd name="T44" fmla="*/ 2147483647 w 4916"/>
              <a:gd name="T45" fmla="*/ 2147483647 h 3388"/>
              <a:gd name="T46" fmla="*/ 2147483647 w 4916"/>
              <a:gd name="T47" fmla="*/ 2147483647 h 3388"/>
              <a:gd name="T48" fmla="*/ 2147483647 w 4916"/>
              <a:gd name="T49" fmla="*/ 2147483647 h 3388"/>
              <a:gd name="T50" fmla="*/ 2147483647 w 4916"/>
              <a:gd name="T51" fmla="*/ 2147483647 h 3388"/>
              <a:gd name="T52" fmla="*/ 2147483647 w 4916"/>
              <a:gd name="T53" fmla="*/ 2147483647 h 3388"/>
              <a:gd name="T54" fmla="*/ 2147483647 w 4916"/>
              <a:gd name="T55" fmla="*/ 2147483647 h 3388"/>
              <a:gd name="T56" fmla="*/ 2147483647 w 4916"/>
              <a:gd name="T57" fmla="*/ 2147483647 h 3388"/>
              <a:gd name="T58" fmla="*/ 2147483647 w 4916"/>
              <a:gd name="T59" fmla="*/ 2147483647 h 3388"/>
              <a:gd name="T60" fmla="*/ 2147483647 w 4916"/>
              <a:gd name="T61" fmla="*/ 2147483647 h 3388"/>
              <a:gd name="T62" fmla="*/ 2147483647 w 4916"/>
              <a:gd name="T63" fmla="*/ 2147483647 h 3388"/>
              <a:gd name="T64" fmla="*/ 2147483647 w 4916"/>
              <a:gd name="T65" fmla="*/ 2147483647 h 3388"/>
              <a:gd name="T66" fmla="*/ 2147483647 w 4916"/>
              <a:gd name="T67" fmla="*/ 2147483647 h 3388"/>
              <a:gd name="T68" fmla="*/ 2147483647 w 4916"/>
              <a:gd name="T69" fmla="*/ 2147483647 h 3388"/>
              <a:gd name="T70" fmla="*/ 2147483647 w 4916"/>
              <a:gd name="T71" fmla="*/ 2147483647 h 3388"/>
              <a:gd name="T72" fmla="*/ 2147483647 w 4916"/>
              <a:gd name="T73" fmla="*/ 2147483647 h 3388"/>
              <a:gd name="T74" fmla="*/ 2147483647 w 4916"/>
              <a:gd name="T75" fmla="*/ 2147483647 h 3388"/>
              <a:gd name="T76" fmla="*/ 2147483647 w 4916"/>
              <a:gd name="T77" fmla="*/ 2147483647 h 3388"/>
              <a:gd name="T78" fmla="*/ 2147483647 w 4916"/>
              <a:gd name="T79" fmla="*/ 2147483647 h 3388"/>
              <a:gd name="T80" fmla="*/ 2147483647 w 4916"/>
              <a:gd name="T81" fmla="*/ 2147483647 h 3388"/>
              <a:gd name="T82" fmla="*/ 2147483647 w 4916"/>
              <a:gd name="T83" fmla="*/ 2147483647 h 3388"/>
              <a:gd name="T84" fmla="*/ 2147483647 w 4916"/>
              <a:gd name="T85" fmla="*/ 2147483647 h 3388"/>
              <a:gd name="T86" fmla="*/ 2147483647 w 4916"/>
              <a:gd name="T87" fmla="*/ 2147483647 h 3388"/>
              <a:gd name="T88" fmla="*/ 2147483647 w 4916"/>
              <a:gd name="T89" fmla="*/ 2147483647 h 3388"/>
              <a:gd name="T90" fmla="*/ 2147483647 w 4916"/>
              <a:gd name="T91" fmla="*/ 2147483647 h 3388"/>
              <a:gd name="T92" fmla="*/ 2147483647 w 4916"/>
              <a:gd name="T93" fmla="*/ 2147483647 h 3388"/>
              <a:gd name="T94" fmla="*/ 2147483647 w 4916"/>
              <a:gd name="T95" fmla="*/ 2147483647 h 3388"/>
              <a:gd name="T96" fmla="*/ 2147483647 w 4916"/>
              <a:gd name="T97" fmla="*/ 2147483647 h 3388"/>
              <a:gd name="T98" fmla="*/ 2147483647 w 4916"/>
              <a:gd name="T99" fmla="*/ 2147483647 h 3388"/>
              <a:gd name="T100" fmla="*/ 2147483647 w 4916"/>
              <a:gd name="T101" fmla="*/ 2147483647 h 3388"/>
              <a:gd name="T102" fmla="*/ 2147483647 w 4916"/>
              <a:gd name="T103" fmla="*/ 2147483647 h 3388"/>
              <a:gd name="T104" fmla="*/ 2147483647 w 4916"/>
              <a:gd name="T105" fmla="*/ 2147483647 h 3388"/>
              <a:gd name="T106" fmla="*/ 2147483647 w 4916"/>
              <a:gd name="T107" fmla="*/ 2147483647 h 3388"/>
              <a:gd name="T108" fmla="*/ 2147483647 w 4916"/>
              <a:gd name="T109" fmla="*/ 2147483647 h 3388"/>
              <a:gd name="T110" fmla="*/ 2147483647 w 4916"/>
              <a:gd name="T111" fmla="*/ 2147483647 h 3388"/>
              <a:gd name="T112" fmla="*/ 2147483647 w 4916"/>
              <a:gd name="T113" fmla="*/ 2147483647 h 3388"/>
              <a:gd name="T114" fmla="*/ 2147483647 w 4916"/>
              <a:gd name="T115" fmla="*/ 2147483647 h 3388"/>
              <a:gd name="T116" fmla="*/ 2147483647 w 4916"/>
              <a:gd name="T117" fmla="*/ 2147483647 h 3388"/>
              <a:gd name="T118" fmla="*/ 2147483647 w 4916"/>
              <a:gd name="T119" fmla="*/ 2147483647 h 3388"/>
              <a:gd name="T120" fmla="*/ 2147483647 w 4916"/>
              <a:gd name="T121" fmla="*/ 2147483647 h 3388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w 4916"/>
              <a:gd name="T184" fmla="*/ 0 h 3388"/>
              <a:gd name="T185" fmla="*/ 4916 w 4916"/>
              <a:gd name="T186" fmla="*/ 3388 h 3388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T183" t="T184" r="T185" b="T186"/>
            <a:pathLst>
              <a:path w="4916" h="3388">
                <a:moveTo>
                  <a:pt x="0" y="1792"/>
                </a:moveTo>
                <a:lnTo>
                  <a:pt x="12" y="1808"/>
                </a:lnTo>
                <a:lnTo>
                  <a:pt x="25" y="1823"/>
                </a:lnTo>
                <a:lnTo>
                  <a:pt x="38" y="1838"/>
                </a:lnTo>
                <a:lnTo>
                  <a:pt x="53" y="1853"/>
                </a:lnTo>
                <a:lnTo>
                  <a:pt x="68" y="1867"/>
                </a:lnTo>
                <a:lnTo>
                  <a:pt x="83" y="1883"/>
                </a:lnTo>
                <a:lnTo>
                  <a:pt x="100" y="1897"/>
                </a:lnTo>
                <a:lnTo>
                  <a:pt x="116" y="1911"/>
                </a:lnTo>
                <a:lnTo>
                  <a:pt x="131" y="1927"/>
                </a:lnTo>
                <a:lnTo>
                  <a:pt x="148" y="1941"/>
                </a:lnTo>
                <a:lnTo>
                  <a:pt x="162" y="1955"/>
                </a:lnTo>
                <a:lnTo>
                  <a:pt x="178" y="1971"/>
                </a:lnTo>
                <a:lnTo>
                  <a:pt x="193" y="1985"/>
                </a:lnTo>
                <a:lnTo>
                  <a:pt x="206" y="2000"/>
                </a:lnTo>
                <a:lnTo>
                  <a:pt x="219" y="2014"/>
                </a:lnTo>
                <a:lnTo>
                  <a:pt x="231" y="2030"/>
                </a:lnTo>
                <a:lnTo>
                  <a:pt x="244" y="2058"/>
                </a:lnTo>
                <a:lnTo>
                  <a:pt x="261" y="2080"/>
                </a:lnTo>
                <a:lnTo>
                  <a:pt x="281" y="2098"/>
                </a:lnTo>
                <a:lnTo>
                  <a:pt x="301" y="2114"/>
                </a:lnTo>
                <a:lnTo>
                  <a:pt x="322" y="2129"/>
                </a:lnTo>
                <a:lnTo>
                  <a:pt x="342" y="2148"/>
                </a:lnTo>
                <a:lnTo>
                  <a:pt x="359" y="2169"/>
                </a:lnTo>
                <a:lnTo>
                  <a:pt x="375" y="2195"/>
                </a:lnTo>
                <a:lnTo>
                  <a:pt x="391" y="2223"/>
                </a:lnTo>
                <a:lnTo>
                  <a:pt x="415" y="2256"/>
                </a:lnTo>
                <a:lnTo>
                  <a:pt x="441" y="2294"/>
                </a:lnTo>
                <a:lnTo>
                  <a:pt x="471" y="2333"/>
                </a:lnTo>
                <a:lnTo>
                  <a:pt x="501" y="2373"/>
                </a:lnTo>
                <a:lnTo>
                  <a:pt x="527" y="2409"/>
                </a:lnTo>
                <a:lnTo>
                  <a:pt x="551" y="2442"/>
                </a:lnTo>
                <a:lnTo>
                  <a:pt x="569" y="2469"/>
                </a:lnTo>
                <a:lnTo>
                  <a:pt x="580" y="2492"/>
                </a:lnTo>
                <a:lnTo>
                  <a:pt x="597" y="2519"/>
                </a:lnTo>
                <a:lnTo>
                  <a:pt x="616" y="2552"/>
                </a:lnTo>
                <a:lnTo>
                  <a:pt x="638" y="2586"/>
                </a:lnTo>
                <a:lnTo>
                  <a:pt x="663" y="2626"/>
                </a:lnTo>
                <a:lnTo>
                  <a:pt x="689" y="2666"/>
                </a:lnTo>
                <a:lnTo>
                  <a:pt x="717" y="2708"/>
                </a:lnTo>
                <a:lnTo>
                  <a:pt x="747" y="2752"/>
                </a:lnTo>
                <a:lnTo>
                  <a:pt x="775" y="2794"/>
                </a:lnTo>
                <a:lnTo>
                  <a:pt x="803" y="2838"/>
                </a:lnTo>
                <a:lnTo>
                  <a:pt x="830" y="2878"/>
                </a:lnTo>
                <a:lnTo>
                  <a:pt x="855" y="2916"/>
                </a:lnTo>
                <a:lnTo>
                  <a:pt x="878" y="2952"/>
                </a:lnTo>
                <a:lnTo>
                  <a:pt x="897" y="2983"/>
                </a:lnTo>
                <a:lnTo>
                  <a:pt x="914" y="3011"/>
                </a:lnTo>
                <a:lnTo>
                  <a:pt x="926" y="3032"/>
                </a:lnTo>
                <a:lnTo>
                  <a:pt x="937" y="3034"/>
                </a:lnTo>
                <a:lnTo>
                  <a:pt x="946" y="3035"/>
                </a:lnTo>
                <a:lnTo>
                  <a:pt x="957" y="3037"/>
                </a:lnTo>
                <a:lnTo>
                  <a:pt x="966" y="3039"/>
                </a:lnTo>
                <a:lnTo>
                  <a:pt x="977" y="3039"/>
                </a:lnTo>
                <a:lnTo>
                  <a:pt x="987" y="3042"/>
                </a:lnTo>
                <a:lnTo>
                  <a:pt x="997" y="3043"/>
                </a:lnTo>
                <a:lnTo>
                  <a:pt x="1007" y="3045"/>
                </a:lnTo>
                <a:lnTo>
                  <a:pt x="1009" y="3055"/>
                </a:lnTo>
                <a:lnTo>
                  <a:pt x="1012" y="3064"/>
                </a:lnTo>
                <a:lnTo>
                  <a:pt x="1014" y="3073"/>
                </a:lnTo>
                <a:lnTo>
                  <a:pt x="1016" y="3083"/>
                </a:lnTo>
                <a:lnTo>
                  <a:pt x="1025" y="3083"/>
                </a:lnTo>
                <a:lnTo>
                  <a:pt x="1033" y="3085"/>
                </a:lnTo>
                <a:lnTo>
                  <a:pt x="1043" y="3086"/>
                </a:lnTo>
                <a:lnTo>
                  <a:pt x="1052" y="3087"/>
                </a:lnTo>
                <a:lnTo>
                  <a:pt x="1060" y="3090"/>
                </a:lnTo>
                <a:lnTo>
                  <a:pt x="1069" y="3091"/>
                </a:lnTo>
                <a:lnTo>
                  <a:pt x="1079" y="3092"/>
                </a:lnTo>
                <a:lnTo>
                  <a:pt x="1088" y="3093"/>
                </a:lnTo>
                <a:lnTo>
                  <a:pt x="1104" y="3103"/>
                </a:lnTo>
                <a:lnTo>
                  <a:pt x="1121" y="3113"/>
                </a:lnTo>
                <a:lnTo>
                  <a:pt x="1137" y="3121"/>
                </a:lnTo>
                <a:lnTo>
                  <a:pt x="1152" y="3130"/>
                </a:lnTo>
                <a:lnTo>
                  <a:pt x="1168" y="3139"/>
                </a:lnTo>
                <a:lnTo>
                  <a:pt x="1185" y="3147"/>
                </a:lnTo>
                <a:lnTo>
                  <a:pt x="1202" y="3156"/>
                </a:lnTo>
                <a:lnTo>
                  <a:pt x="1217" y="3165"/>
                </a:lnTo>
                <a:lnTo>
                  <a:pt x="1229" y="3166"/>
                </a:lnTo>
                <a:lnTo>
                  <a:pt x="1240" y="3167"/>
                </a:lnTo>
                <a:lnTo>
                  <a:pt x="1251" y="3169"/>
                </a:lnTo>
                <a:lnTo>
                  <a:pt x="1262" y="3170"/>
                </a:lnTo>
                <a:lnTo>
                  <a:pt x="1274" y="3170"/>
                </a:lnTo>
                <a:lnTo>
                  <a:pt x="1285" y="3171"/>
                </a:lnTo>
                <a:lnTo>
                  <a:pt x="1297" y="3172"/>
                </a:lnTo>
                <a:lnTo>
                  <a:pt x="1308" y="3172"/>
                </a:lnTo>
                <a:lnTo>
                  <a:pt x="1317" y="3183"/>
                </a:lnTo>
                <a:lnTo>
                  <a:pt x="1326" y="3195"/>
                </a:lnTo>
                <a:lnTo>
                  <a:pt x="1335" y="3206"/>
                </a:lnTo>
                <a:lnTo>
                  <a:pt x="1343" y="3215"/>
                </a:lnTo>
                <a:lnTo>
                  <a:pt x="1363" y="3217"/>
                </a:lnTo>
                <a:lnTo>
                  <a:pt x="1383" y="3219"/>
                </a:lnTo>
                <a:lnTo>
                  <a:pt x="1403" y="3221"/>
                </a:lnTo>
                <a:lnTo>
                  <a:pt x="1422" y="3221"/>
                </a:lnTo>
                <a:lnTo>
                  <a:pt x="1443" y="3223"/>
                </a:lnTo>
                <a:lnTo>
                  <a:pt x="1462" y="3223"/>
                </a:lnTo>
                <a:lnTo>
                  <a:pt x="1482" y="3224"/>
                </a:lnTo>
                <a:lnTo>
                  <a:pt x="1502" y="3225"/>
                </a:lnTo>
                <a:lnTo>
                  <a:pt x="1525" y="3238"/>
                </a:lnTo>
                <a:lnTo>
                  <a:pt x="1547" y="3251"/>
                </a:lnTo>
                <a:lnTo>
                  <a:pt x="1571" y="3264"/>
                </a:lnTo>
                <a:lnTo>
                  <a:pt x="1595" y="3278"/>
                </a:lnTo>
                <a:lnTo>
                  <a:pt x="1619" y="3293"/>
                </a:lnTo>
                <a:lnTo>
                  <a:pt x="1643" y="3306"/>
                </a:lnTo>
                <a:lnTo>
                  <a:pt x="1667" y="3319"/>
                </a:lnTo>
                <a:lnTo>
                  <a:pt x="1692" y="3332"/>
                </a:lnTo>
                <a:lnTo>
                  <a:pt x="1701" y="3332"/>
                </a:lnTo>
                <a:lnTo>
                  <a:pt x="1711" y="3332"/>
                </a:lnTo>
                <a:lnTo>
                  <a:pt x="1721" y="3332"/>
                </a:lnTo>
                <a:lnTo>
                  <a:pt x="1732" y="3332"/>
                </a:lnTo>
                <a:lnTo>
                  <a:pt x="1742" y="3332"/>
                </a:lnTo>
                <a:lnTo>
                  <a:pt x="1751" y="3332"/>
                </a:lnTo>
                <a:lnTo>
                  <a:pt x="1762" y="3332"/>
                </a:lnTo>
                <a:lnTo>
                  <a:pt x="1772" y="3332"/>
                </a:lnTo>
                <a:lnTo>
                  <a:pt x="1780" y="3340"/>
                </a:lnTo>
                <a:lnTo>
                  <a:pt x="1790" y="3346"/>
                </a:lnTo>
                <a:lnTo>
                  <a:pt x="1799" y="3352"/>
                </a:lnTo>
                <a:lnTo>
                  <a:pt x="1809" y="3358"/>
                </a:lnTo>
                <a:lnTo>
                  <a:pt x="1817" y="3364"/>
                </a:lnTo>
                <a:lnTo>
                  <a:pt x="1826" y="3368"/>
                </a:lnTo>
                <a:lnTo>
                  <a:pt x="1835" y="3373"/>
                </a:lnTo>
                <a:lnTo>
                  <a:pt x="1843" y="3378"/>
                </a:lnTo>
                <a:lnTo>
                  <a:pt x="1871" y="3385"/>
                </a:lnTo>
                <a:lnTo>
                  <a:pt x="1889" y="3388"/>
                </a:lnTo>
                <a:lnTo>
                  <a:pt x="1901" y="3384"/>
                </a:lnTo>
                <a:lnTo>
                  <a:pt x="1905" y="3377"/>
                </a:lnTo>
                <a:lnTo>
                  <a:pt x="1905" y="3368"/>
                </a:lnTo>
                <a:lnTo>
                  <a:pt x="1899" y="3355"/>
                </a:lnTo>
                <a:lnTo>
                  <a:pt x="1891" y="3341"/>
                </a:lnTo>
                <a:lnTo>
                  <a:pt x="1883" y="3327"/>
                </a:lnTo>
                <a:lnTo>
                  <a:pt x="1876" y="3312"/>
                </a:lnTo>
                <a:lnTo>
                  <a:pt x="1868" y="3298"/>
                </a:lnTo>
                <a:lnTo>
                  <a:pt x="1864" y="3286"/>
                </a:lnTo>
                <a:lnTo>
                  <a:pt x="1863" y="3275"/>
                </a:lnTo>
                <a:lnTo>
                  <a:pt x="1867" y="3268"/>
                </a:lnTo>
                <a:lnTo>
                  <a:pt x="1877" y="3264"/>
                </a:lnTo>
                <a:lnTo>
                  <a:pt x="1896" y="3266"/>
                </a:lnTo>
                <a:lnTo>
                  <a:pt x="1922" y="3273"/>
                </a:lnTo>
                <a:lnTo>
                  <a:pt x="1935" y="3251"/>
                </a:lnTo>
                <a:lnTo>
                  <a:pt x="1947" y="3231"/>
                </a:lnTo>
                <a:lnTo>
                  <a:pt x="1957" y="3213"/>
                </a:lnTo>
                <a:lnTo>
                  <a:pt x="1965" y="3194"/>
                </a:lnTo>
                <a:lnTo>
                  <a:pt x="1975" y="3176"/>
                </a:lnTo>
                <a:lnTo>
                  <a:pt x="1984" y="3154"/>
                </a:lnTo>
                <a:lnTo>
                  <a:pt x="1995" y="3134"/>
                </a:lnTo>
                <a:lnTo>
                  <a:pt x="2007" y="3111"/>
                </a:lnTo>
                <a:lnTo>
                  <a:pt x="2008" y="3098"/>
                </a:lnTo>
                <a:lnTo>
                  <a:pt x="2013" y="3083"/>
                </a:lnTo>
                <a:lnTo>
                  <a:pt x="2019" y="3067"/>
                </a:lnTo>
                <a:lnTo>
                  <a:pt x="2026" y="3049"/>
                </a:lnTo>
                <a:lnTo>
                  <a:pt x="2035" y="3030"/>
                </a:lnTo>
                <a:lnTo>
                  <a:pt x="2041" y="3013"/>
                </a:lnTo>
                <a:lnTo>
                  <a:pt x="2045" y="2998"/>
                </a:lnTo>
                <a:lnTo>
                  <a:pt x="2046" y="2985"/>
                </a:lnTo>
                <a:lnTo>
                  <a:pt x="2059" y="2966"/>
                </a:lnTo>
                <a:lnTo>
                  <a:pt x="2071" y="2946"/>
                </a:lnTo>
                <a:lnTo>
                  <a:pt x="2085" y="2927"/>
                </a:lnTo>
                <a:lnTo>
                  <a:pt x="2096" y="2908"/>
                </a:lnTo>
                <a:lnTo>
                  <a:pt x="2107" y="2890"/>
                </a:lnTo>
                <a:lnTo>
                  <a:pt x="2118" y="2872"/>
                </a:lnTo>
                <a:lnTo>
                  <a:pt x="2130" y="2854"/>
                </a:lnTo>
                <a:lnTo>
                  <a:pt x="2142" y="2835"/>
                </a:lnTo>
                <a:lnTo>
                  <a:pt x="2148" y="2782"/>
                </a:lnTo>
                <a:lnTo>
                  <a:pt x="2159" y="2741"/>
                </a:lnTo>
                <a:lnTo>
                  <a:pt x="2171" y="2700"/>
                </a:lnTo>
                <a:lnTo>
                  <a:pt x="2174" y="2648"/>
                </a:lnTo>
                <a:lnTo>
                  <a:pt x="2187" y="2640"/>
                </a:lnTo>
                <a:lnTo>
                  <a:pt x="2201" y="2628"/>
                </a:lnTo>
                <a:lnTo>
                  <a:pt x="2217" y="2616"/>
                </a:lnTo>
                <a:lnTo>
                  <a:pt x="2232" y="2603"/>
                </a:lnTo>
                <a:lnTo>
                  <a:pt x="2247" y="2589"/>
                </a:lnTo>
                <a:lnTo>
                  <a:pt x="2263" y="2576"/>
                </a:lnTo>
                <a:lnTo>
                  <a:pt x="2276" y="2565"/>
                </a:lnTo>
                <a:lnTo>
                  <a:pt x="2289" y="2556"/>
                </a:lnTo>
                <a:lnTo>
                  <a:pt x="2298" y="2505"/>
                </a:lnTo>
                <a:lnTo>
                  <a:pt x="2304" y="2464"/>
                </a:lnTo>
                <a:lnTo>
                  <a:pt x="2309" y="2424"/>
                </a:lnTo>
                <a:lnTo>
                  <a:pt x="2320" y="2370"/>
                </a:lnTo>
                <a:lnTo>
                  <a:pt x="2330" y="2360"/>
                </a:lnTo>
                <a:lnTo>
                  <a:pt x="2347" y="2349"/>
                </a:lnTo>
                <a:lnTo>
                  <a:pt x="2366" y="2336"/>
                </a:lnTo>
                <a:lnTo>
                  <a:pt x="2388" y="2322"/>
                </a:lnTo>
                <a:lnTo>
                  <a:pt x="2412" y="2307"/>
                </a:lnTo>
                <a:lnTo>
                  <a:pt x="2431" y="2294"/>
                </a:lnTo>
                <a:lnTo>
                  <a:pt x="2448" y="2284"/>
                </a:lnTo>
                <a:lnTo>
                  <a:pt x="2457" y="2274"/>
                </a:lnTo>
                <a:lnTo>
                  <a:pt x="2455" y="2260"/>
                </a:lnTo>
                <a:lnTo>
                  <a:pt x="2455" y="2246"/>
                </a:lnTo>
                <a:lnTo>
                  <a:pt x="2459" y="2234"/>
                </a:lnTo>
                <a:lnTo>
                  <a:pt x="2462" y="2221"/>
                </a:lnTo>
                <a:lnTo>
                  <a:pt x="2467" y="2208"/>
                </a:lnTo>
                <a:lnTo>
                  <a:pt x="2470" y="2195"/>
                </a:lnTo>
                <a:lnTo>
                  <a:pt x="2472" y="2180"/>
                </a:lnTo>
                <a:lnTo>
                  <a:pt x="2470" y="2167"/>
                </a:lnTo>
                <a:lnTo>
                  <a:pt x="2482" y="2165"/>
                </a:lnTo>
                <a:lnTo>
                  <a:pt x="2493" y="2161"/>
                </a:lnTo>
                <a:lnTo>
                  <a:pt x="2504" y="2158"/>
                </a:lnTo>
                <a:lnTo>
                  <a:pt x="2516" y="2154"/>
                </a:lnTo>
                <a:lnTo>
                  <a:pt x="2528" y="2150"/>
                </a:lnTo>
                <a:lnTo>
                  <a:pt x="2538" y="2147"/>
                </a:lnTo>
                <a:lnTo>
                  <a:pt x="2549" y="2141"/>
                </a:lnTo>
                <a:lnTo>
                  <a:pt x="2560" y="2138"/>
                </a:lnTo>
                <a:lnTo>
                  <a:pt x="2565" y="2118"/>
                </a:lnTo>
                <a:lnTo>
                  <a:pt x="2573" y="2099"/>
                </a:lnTo>
                <a:lnTo>
                  <a:pt x="2580" y="2080"/>
                </a:lnTo>
                <a:lnTo>
                  <a:pt x="2589" y="2059"/>
                </a:lnTo>
                <a:lnTo>
                  <a:pt x="2597" y="2063"/>
                </a:lnTo>
                <a:lnTo>
                  <a:pt x="2603" y="2065"/>
                </a:lnTo>
                <a:lnTo>
                  <a:pt x="2610" y="2068"/>
                </a:lnTo>
                <a:lnTo>
                  <a:pt x="2618" y="2070"/>
                </a:lnTo>
                <a:lnTo>
                  <a:pt x="2625" y="2073"/>
                </a:lnTo>
                <a:lnTo>
                  <a:pt x="2634" y="2075"/>
                </a:lnTo>
                <a:lnTo>
                  <a:pt x="2642" y="2078"/>
                </a:lnTo>
                <a:lnTo>
                  <a:pt x="2650" y="2080"/>
                </a:lnTo>
                <a:lnTo>
                  <a:pt x="2657" y="2063"/>
                </a:lnTo>
                <a:lnTo>
                  <a:pt x="2664" y="2046"/>
                </a:lnTo>
                <a:lnTo>
                  <a:pt x="2668" y="2028"/>
                </a:lnTo>
                <a:lnTo>
                  <a:pt x="2673" y="2012"/>
                </a:lnTo>
                <a:lnTo>
                  <a:pt x="2678" y="2007"/>
                </a:lnTo>
                <a:lnTo>
                  <a:pt x="2683" y="2002"/>
                </a:lnTo>
                <a:lnTo>
                  <a:pt x="2689" y="1998"/>
                </a:lnTo>
                <a:lnTo>
                  <a:pt x="2694" y="1991"/>
                </a:lnTo>
                <a:lnTo>
                  <a:pt x="2700" y="1987"/>
                </a:lnTo>
                <a:lnTo>
                  <a:pt x="2705" y="1982"/>
                </a:lnTo>
                <a:lnTo>
                  <a:pt x="2712" y="1976"/>
                </a:lnTo>
                <a:lnTo>
                  <a:pt x="2716" y="1971"/>
                </a:lnTo>
                <a:lnTo>
                  <a:pt x="2726" y="1955"/>
                </a:lnTo>
                <a:lnTo>
                  <a:pt x="2736" y="1940"/>
                </a:lnTo>
                <a:lnTo>
                  <a:pt x="2747" y="1924"/>
                </a:lnTo>
                <a:lnTo>
                  <a:pt x="2760" y="1908"/>
                </a:lnTo>
                <a:lnTo>
                  <a:pt x="2771" y="1892"/>
                </a:lnTo>
                <a:lnTo>
                  <a:pt x="2783" y="1877"/>
                </a:lnTo>
                <a:lnTo>
                  <a:pt x="2798" y="1860"/>
                </a:lnTo>
                <a:lnTo>
                  <a:pt x="2811" y="1844"/>
                </a:lnTo>
                <a:lnTo>
                  <a:pt x="2834" y="1825"/>
                </a:lnTo>
                <a:lnTo>
                  <a:pt x="2859" y="1804"/>
                </a:lnTo>
                <a:lnTo>
                  <a:pt x="2882" y="1783"/>
                </a:lnTo>
                <a:lnTo>
                  <a:pt x="2906" y="1764"/>
                </a:lnTo>
                <a:lnTo>
                  <a:pt x="2929" y="1743"/>
                </a:lnTo>
                <a:lnTo>
                  <a:pt x="2953" y="1722"/>
                </a:lnTo>
                <a:lnTo>
                  <a:pt x="2974" y="1700"/>
                </a:lnTo>
                <a:lnTo>
                  <a:pt x="2998" y="1678"/>
                </a:lnTo>
                <a:lnTo>
                  <a:pt x="3019" y="1656"/>
                </a:lnTo>
                <a:lnTo>
                  <a:pt x="3043" y="1635"/>
                </a:lnTo>
                <a:lnTo>
                  <a:pt x="3067" y="1612"/>
                </a:lnTo>
                <a:lnTo>
                  <a:pt x="3089" y="1589"/>
                </a:lnTo>
                <a:lnTo>
                  <a:pt x="3112" y="1565"/>
                </a:lnTo>
                <a:lnTo>
                  <a:pt x="3135" y="1542"/>
                </a:lnTo>
                <a:lnTo>
                  <a:pt x="3160" y="1520"/>
                </a:lnTo>
                <a:lnTo>
                  <a:pt x="3183" y="1496"/>
                </a:lnTo>
                <a:lnTo>
                  <a:pt x="3208" y="1471"/>
                </a:lnTo>
                <a:lnTo>
                  <a:pt x="3233" y="1448"/>
                </a:lnTo>
                <a:lnTo>
                  <a:pt x="3259" y="1424"/>
                </a:lnTo>
                <a:lnTo>
                  <a:pt x="3284" y="1400"/>
                </a:lnTo>
                <a:lnTo>
                  <a:pt x="3311" y="1375"/>
                </a:lnTo>
                <a:lnTo>
                  <a:pt x="3339" y="1350"/>
                </a:lnTo>
                <a:lnTo>
                  <a:pt x="3368" y="1326"/>
                </a:lnTo>
                <a:lnTo>
                  <a:pt x="3397" y="1302"/>
                </a:lnTo>
                <a:lnTo>
                  <a:pt x="3428" y="1277"/>
                </a:lnTo>
                <a:lnTo>
                  <a:pt x="3458" y="1252"/>
                </a:lnTo>
                <a:lnTo>
                  <a:pt x="3489" y="1227"/>
                </a:lnTo>
                <a:lnTo>
                  <a:pt x="3523" y="1201"/>
                </a:lnTo>
                <a:lnTo>
                  <a:pt x="3556" y="1178"/>
                </a:lnTo>
                <a:lnTo>
                  <a:pt x="3591" y="1152"/>
                </a:lnTo>
                <a:lnTo>
                  <a:pt x="3628" y="1127"/>
                </a:lnTo>
                <a:lnTo>
                  <a:pt x="3666" y="1102"/>
                </a:lnTo>
                <a:lnTo>
                  <a:pt x="3682" y="1091"/>
                </a:lnTo>
                <a:lnTo>
                  <a:pt x="3700" y="1080"/>
                </a:lnTo>
                <a:lnTo>
                  <a:pt x="3717" y="1070"/>
                </a:lnTo>
                <a:lnTo>
                  <a:pt x="3733" y="1059"/>
                </a:lnTo>
                <a:lnTo>
                  <a:pt x="3751" y="1050"/>
                </a:lnTo>
                <a:lnTo>
                  <a:pt x="3768" y="1039"/>
                </a:lnTo>
                <a:lnTo>
                  <a:pt x="3785" y="1029"/>
                </a:lnTo>
                <a:lnTo>
                  <a:pt x="3805" y="1020"/>
                </a:lnTo>
                <a:lnTo>
                  <a:pt x="3814" y="1013"/>
                </a:lnTo>
                <a:lnTo>
                  <a:pt x="3825" y="1009"/>
                </a:lnTo>
                <a:lnTo>
                  <a:pt x="3836" y="1004"/>
                </a:lnTo>
                <a:lnTo>
                  <a:pt x="3846" y="1000"/>
                </a:lnTo>
                <a:lnTo>
                  <a:pt x="3856" y="994"/>
                </a:lnTo>
                <a:lnTo>
                  <a:pt x="3866" y="990"/>
                </a:lnTo>
                <a:lnTo>
                  <a:pt x="3876" y="983"/>
                </a:lnTo>
                <a:lnTo>
                  <a:pt x="3888" y="978"/>
                </a:lnTo>
                <a:lnTo>
                  <a:pt x="3906" y="967"/>
                </a:lnTo>
                <a:lnTo>
                  <a:pt x="3925" y="956"/>
                </a:lnTo>
                <a:lnTo>
                  <a:pt x="3943" y="946"/>
                </a:lnTo>
                <a:lnTo>
                  <a:pt x="3961" y="933"/>
                </a:lnTo>
                <a:lnTo>
                  <a:pt x="3980" y="923"/>
                </a:lnTo>
                <a:lnTo>
                  <a:pt x="3998" y="910"/>
                </a:lnTo>
                <a:lnTo>
                  <a:pt x="4017" y="899"/>
                </a:lnTo>
                <a:lnTo>
                  <a:pt x="4035" y="887"/>
                </a:lnTo>
                <a:lnTo>
                  <a:pt x="4047" y="879"/>
                </a:lnTo>
                <a:lnTo>
                  <a:pt x="4060" y="869"/>
                </a:lnTo>
                <a:lnTo>
                  <a:pt x="4071" y="860"/>
                </a:lnTo>
                <a:lnTo>
                  <a:pt x="4085" y="851"/>
                </a:lnTo>
                <a:lnTo>
                  <a:pt x="4097" y="842"/>
                </a:lnTo>
                <a:lnTo>
                  <a:pt x="4111" y="833"/>
                </a:lnTo>
                <a:lnTo>
                  <a:pt x="4123" y="825"/>
                </a:lnTo>
                <a:lnTo>
                  <a:pt x="4136" y="815"/>
                </a:lnTo>
                <a:lnTo>
                  <a:pt x="4141" y="803"/>
                </a:lnTo>
                <a:lnTo>
                  <a:pt x="4146" y="792"/>
                </a:lnTo>
                <a:lnTo>
                  <a:pt x="4152" y="781"/>
                </a:lnTo>
                <a:lnTo>
                  <a:pt x="4156" y="772"/>
                </a:lnTo>
                <a:lnTo>
                  <a:pt x="4165" y="764"/>
                </a:lnTo>
                <a:lnTo>
                  <a:pt x="4172" y="759"/>
                </a:lnTo>
                <a:lnTo>
                  <a:pt x="4180" y="751"/>
                </a:lnTo>
                <a:lnTo>
                  <a:pt x="4189" y="745"/>
                </a:lnTo>
                <a:lnTo>
                  <a:pt x="4198" y="738"/>
                </a:lnTo>
                <a:lnTo>
                  <a:pt x="4207" y="732"/>
                </a:lnTo>
                <a:lnTo>
                  <a:pt x="4215" y="725"/>
                </a:lnTo>
                <a:lnTo>
                  <a:pt x="4224" y="719"/>
                </a:lnTo>
                <a:lnTo>
                  <a:pt x="4227" y="725"/>
                </a:lnTo>
                <a:lnTo>
                  <a:pt x="4230" y="731"/>
                </a:lnTo>
                <a:lnTo>
                  <a:pt x="4233" y="737"/>
                </a:lnTo>
                <a:lnTo>
                  <a:pt x="4235" y="743"/>
                </a:lnTo>
                <a:lnTo>
                  <a:pt x="4249" y="734"/>
                </a:lnTo>
                <a:lnTo>
                  <a:pt x="4261" y="728"/>
                </a:lnTo>
                <a:lnTo>
                  <a:pt x="4275" y="719"/>
                </a:lnTo>
                <a:lnTo>
                  <a:pt x="4289" y="711"/>
                </a:lnTo>
                <a:lnTo>
                  <a:pt x="4302" y="704"/>
                </a:lnTo>
                <a:lnTo>
                  <a:pt x="4316" y="695"/>
                </a:lnTo>
                <a:lnTo>
                  <a:pt x="4330" y="688"/>
                </a:lnTo>
                <a:lnTo>
                  <a:pt x="4341" y="681"/>
                </a:lnTo>
                <a:lnTo>
                  <a:pt x="4351" y="666"/>
                </a:lnTo>
                <a:lnTo>
                  <a:pt x="4360" y="649"/>
                </a:lnTo>
                <a:lnTo>
                  <a:pt x="4369" y="633"/>
                </a:lnTo>
                <a:lnTo>
                  <a:pt x="4378" y="619"/>
                </a:lnTo>
                <a:lnTo>
                  <a:pt x="4389" y="609"/>
                </a:lnTo>
                <a:lnTo>
                  <a:pt x="4401" y="600"/>
                </a:lnTo>
                <a:lnTo>
                  <a:pt x="4413" y="592"/>
                </a:lnTo>
                <a:lnTo>
                  <a:pt x="4426" y="584"/>
                </a:lnTo>
                <a:lnTo>
                  <a:pt x="4437" y="576"/>
                </a:lnTo>
                <a:lnTo>
                  <a:pt x="4449" y="567"/>
                </a:lnTo>
                <a:lnTo>
                  <a:pt x="4459" y="556"/>
                </a:lnTo>
                <a:lnTo>
                  <a:pt x="4470" y="548"/>
                </a:lnTo>
                <a:lnTo>
                  <a:pt x="4475" y="534"/>
                </a:lnTo>
                <a:lnTo>
                  <a:pt x="4479" y="519"/>
                </a:lnTo>
                <a:lnTo>
                  <a:pt x="4483" y="505"/>
                </a:lnTo>
                <a:lnTo>
                  <a:pt x="4490" y="489"/>
                </a:lnTo>
                <a:lnTo>
                  <a:pt x="4500" y="481"/>
                </a:lnTo>
                <a:lnTo>
                  <a:pt x="4514" y="473"/>
                </a:lnTo>
                <a:lnTo>
                  <a:pt x="4525" y="466"/>
                </a:lnTo>
                <a:lnTo>
                  <a:pt x="4537" y="457"/>
                </a:lnTo>
                <a:lnTo>
                  <a:pt x="4548" y="448"/>
                </a:lnTo>
                <a:lnTo>
                  <a:pt x="4561" y="439"/>
                </a:lnTo>
                <a:lnTo>
                  <a:pt x="4571" y="432"/>
                </a:lnTo>
                <a:lnTo>
                  <a:pt x="4581" y="424"/>
                </a:lnTo>
                <a:lnTo>
                  <a:pt x="4595" y="420"/>
                </a:lnTo>
                <a:lnTo>
                  <a:pt x="4609" y="416"/>
                </a:lnTo>
                <a:lnTo>
                  <a:pt x="4622" y="412"/>
                </a:lnTo>
                <a:lnTo>
                  <a:pt x="4634" y="408"/>
                </a:lnTo>
                <a:lnTo>
                  <a:pt x="4648" y="403"/>
                </a:lnTo>
                <a:lnTo>
                  <a:pt x="4660" y="400"/>
                </a:lnTo>
                <a:lnTo>
                  <a:pt x="4672" y="395"/>
                </a:lnTo>
                <a:lnTo>
                  <a:pt x="4685" y="392"/>
                </a:lnTo>
                <a:lnTo>
                  <a:pt x="4692" y="384"/>
                </a:lnTo>
                <a:lnTo>
                  <a:pt x="4698" y="375"/>
                </a:lnTo>
                <a:lnTo>
                  <a:pt x="4704" y="368"/>
                </a:lnTo>
                <a:lnTo>
                  <a:pt x="4710" y="359"/>
                </a:lnTo>
                <a:lnTo>
                  <a:pt x="4716" y="351"/>
                </a:lnTo>
                <a:lnTo>
                  <a:pt x="4722" y="342"/>
                </a:lnTo>
                <a:lnTo>
                  <a:pt x="4728" y="333"/>
                </a:lnTo>
                <a:lnTo>
                  <a:pt x="4735" y="324"/>
                </a:lnTo>
                <a:lnTo>
                  <a:pt x="4745" y="318"/>
                </a:lnTo>
                <a:lnTo>
                  <a:pt x="4755" y="311"/>
                </a:lnTo>
                <a:lnTo>
                  <a:pt x="4764" y="305"/>
                </a:lnTo>
                <a:lnTo>
                  <a:pt x="4773" y="298"/>
                </a:lnTo>
                <a:lnTo>
                  <a:pt x="4784" y="291"/>
                </a:lnTo>
                <a:lnTo>
                  <a:pt x="4793" y="284"/>
                </a:lnTo>
                <a:lnTo>
                  <a:pt x="4802" y="277"/>
                </a:lnTo>
                <a:lnTo>
                  <a:pt x="4810" y="269"/>
                </a:lnTo>
                <a:lnTo>
                  <a:pt x="4816" y="274"/>
                </a:lnTo>
                <a:lnTo>
                  <a:pt x="4824" y="279"/>
                </a:lnTo>
                <a:lnTo>
                  <a:pt x="4831" y="285"/>
                </a:lnTo>
                <a:lnTo>
                  <a:pt x="4835" y="290"/>
                </a:lnTo>
                <a:lnTo>
                  <a:pt x="4845" y="282"/>
                </a:lnTo>
                <a:lnTo>
                  <a:pt x="4856" y="274"/>
                </a:lnTo>
                <a:lnTo>
                  <a:pt x="4865" y="266"/>
                </a:lnTo>
                <a:lnTo>
                  <a:pt x="4876" y="258"/>
                </a:lnTo>
                <a:lnTo>
                  <a:pt x="4885" y="248"/>
                </a:lnTo>
                <a:lnTo>
                  <a:pt x="4895" y="239"/>
                </a:lnTo>
                <a:lnTo>
                  <a:pt x="4906" y="231"/>
                </a:lnTo>
                <a:lnTo>
                  <a:pt x="4916" y="222"/>
                </a:lnTo>
                <a:lnTo>
                  <a:pt x="4904" y="228"/>
                </a:lnTo>
                <a:lnTo>
                  <a:pt x="4893" y="234"/>
                </a:lnTo>
                <a:lnTo>
                  <a:pt x="4881" y="241"/>
                </a:lnTo>
                <a:lnTo>
                  <a:pt x="4867" y="245"/>
                </a:lnTo>
                <a:lnTo>
                  <a:pt x="4856" y="251"/>
                </a:lnTo>
                <a:lnTo>
                  <a:pt x="4845" y="256"/>
                </a:lnTo>
                <a:lnTo>
                  <a:pt x="4833" y="261"/>
                </a:lnTo>
                <a:lnTo>
                  <a:pt x="4821" y="266"/>
                </a:lnTo>
                <a:lnTo>
                  <a:pt x="4832" y="241"/>
                </a:lnTo>
                <a:lnTo>
                  <a:pt x="4841" y="218"/>
                </a:lnTo>
                <a:lnTo>
                  <a:pt x="4847" y="194"/>
                </a:lnTo>
                <a:lnTo>
                  <a:pt x="4852" y="171"/>
                </a:lnTo>
                <a:lnTo>
                  <a:pt x="4844" y="178"/>
                </a:lnTo>
                <a:lnTo>
                  <a:pt x="4835" y="187"/>
                </a:lnTo>
                <a:lnTo>
                  <a:pt x="4826" y="195"/>
                </a:lnTo>
                <a:lnTo>
                  <a:pt x="4815" y="203"/>
                </a:lnTo>
                <a:lnTo>
                  <a:pt x="4806" y="211"/>
                </a:lnTo>
                <a:lnTo>
                  <a:pt x="4796" y="219"/>
                </a:lnTo>
                <a:lnTo>
                  <a:pt x="4785" y="228"/>
                </a:lnTo>
                <a:lnTo>
                  <a:pt x="4775" y="237"/>
                </a:lnTo>
                <a:lnTo>
                  <a:pt x="4768" y="247"/>
                </a:lnTo>
                <a:lnTo>
                  <a:pt x="4759" y="256"/>
                </a:lnTo>
                <a:lnTo>
                  <a:pt x="4752" y="266"/>
                </a:lnTo>
                <a:lnTo>
                  <a:pt x="4745" y="277"/>
                </a:lnTo>
                <a:lnTo>
                  <a:pt x="4738" y="288"/>
                </a:lnTo>
                <a:lnTo>
                  <a:pt x="4729" y="298"/>
                </a:lnTo>
                <a:lnTo>
                  <a:pt x="4722" y="309"/>
                </a:lnTo>
                <a:lnTo>
                  <a:pt x="4715" y="320"/>
                </a:lnTo>
                <a:lnTo>
                  <a:pt x="4708" y="324"/>
                </a:lnTo>
                <a:lnTo>
                  <a:pt x="4701" y="329"/>
                </a:lnTo>
                <a:lnTo>
                  <a:pt x="4694" y="335"/>
                </a:lnTo>
                <a:lnTo>
                  <a:pt x="4687" y="341"/>
                </a:lnTo>
                <a:lnTo>
                  <a:pt x="4679" y="346"/>
                </a:lnTo>
                <a:lnTo>
                  <a:pt x="4673" y="351"/>
                </a:lnTo>
                <a:lnTo>
                  <a:pt x="4667" y="355"/>
                </a:lnTo>
                <a:lnTo>
                  <a:pt x="4660" y="360"/>
                </a:lnTo>
                <a:lnTo>
                  <a:pt x="4655" y="359"/>
                </a:lnTo>
                <a:lnTo>
                  <a:pt x="4650" y="358"/>
                </a:lnTo>
                <a:lnTo>
                  <a:pt x="4646" y="355"/>
                </a:lnTo>
                <a:lnTo>
                  <a:pt x="4641" y="354"/>
                </a:lnTo>
                <a:lnTo>
                  <a:pt x="4636" y="353"/>
                </a:lnTo>
                <a:lnTo>
                  <a:pt x="4632" y="351"/>
                </a:lnTo>
                <a:lnTo>
                  <a:pt x="4626" y="349"/>
                </a:lnTo>
                <a:lnTo>
                  <a:pt x="4622" y="349"/>
                </a:lnTo>
                <a:lnTo>
                  <a:pt x="4600" y="366"/>
                </a:lnTo>
                <a:lnTo>
                  <a:pt x="4579" y="384"/>
                </a:lnTo>
                <a:lnTo>
                  <a:pt x="4558" y="402"/>
                </a:lnTo>
                <a:lnTo>
                  <a:pt x="4536" y="420"/>
                </a:lnTo>
                <a:lnTo>
                  <a:pt x="4514" y="438"/>
                </a:lnTo>
                <a:lnTo>
                  <a:pt x="4490" y="457"/>
                </a:lnTo>
                <a:lnTo>
                  <a:pt x="4469" y="476"/>
                </a:lnTo>
                <a:lnTo>
                  <a:pt x="4445" y="494"/>
                </a:lnTo>
                <a:lnTo>
                  <a:pt x="4435" y="499"/>
                </a:lnTo>
                <a:lnTo>
                  <a:pt x="4426" y="505"/>
                </a:lnTo>
                <a:lnTo>
                  <a:pt x="4415" y="509"/>
                </a:lnTo>
                <a:lnTo>
                  <a:pt x="4406" y="515"/>
                </a:lnTo>
                <a:lnTo>
                  <a:pt x="4396" y="519"/>
                </a:lnTo>
                <a:lnTo>
                  <a:pt x="4388" y="524"/>
                </a:lnTo>
                <a:lnTo>
                  <a:pt x="4378" y="530"/>
                </a:lnTo>
                <a:lnTo>
                  <a:pt x="4369" y="535"/>
                </a:lnTo>
                <a:lnTo>
                  <a:pt x="4363" y="533"/>
                </a:lnTo>
                <a:lnTo>
                  <a:pt x="4357" y="530"/>
                </a:lnTo>
                <a:lnTo>
                  <a:pt x="4351" y="528"/>
                </a:lnTo>
                <a:lnTo>
                  <a:pt x="4347" y="524"/>
                </a:lnTo>
                <a:lnTo>
                  <a:pt x="4340" y="522"/>
                </a:lnTo>
                <a:lnTo>
                  <a:pt x="4336" y="519"/>
                </a:lnTo>
                <a:lnTo>
                  <a:pt x="4330" y="517"/>
                </a:lnTo>
                <a:lnTo>
                  <a:pt x="4324" y="515"/>
                </a:lnTo>
                <a:lnTo>
                  <a:pt x="4299" y="533"/>
                </a:lnTo>
                <a:lnTo>
                  <a:pt x="4274" y="549"/>
                </a:lnTo>
                <a:lnTo>
                  <a:pt x="4249" y="568"/>
                </a:lnTo>
                <a:lnTo>
                  <a:pt x="4224" y="585"/>
                </a:lnTo>
                <a:lnTo>
                  <a:pt x="4201" y="602"/>
                </a:lnTo>
                <a:lnTo>
                  <a:pt x="4174" y="620"/>
                </a:lnTo>
                <a:lnTo>
                  <a:pt x="4150" y="637"/>
                </a:lnTo>
                <a:lnTo>
                  <a:pt x="4125" y="654"/>
                </a:lnTo>
                <a:lnTo>
                  <a:pt x="4099" y="671"/>
                </a:lnTo>
                <a:lnTo>
                  <a:pt x="4075" y="691"/>
                </a:lnTo>
                <a:lnTo>
                  <a:pt x="4050" y="707"/>
                </a:lnTo>
                <a:lnTo>
                  <a:pt x="4025" y="725"/>
                </a:lnTo>
                <a:lnTo>
                  <a:pt x="4000" y="742"/>
                </a:lnTo>
                <a:lnTo>
                  <a:pt x="3975" y="760"/>
                </a:lnTo>
                <a:lnTo>
                  <a:pt x="3950" y="778"/>
                </a:lnTo>
                <a:lnTo>
                  <a:pt x="3925" y="797"/>
                </a:lnTo>
                <a:lnTo>
                  <a:pt x="3918" y="788"/>
                </a:lnTo>
                <a:lnTo>
                  <a:pt x="3912" y="781"/>
                </a:lnTo>
                <a:lnTo>
                  <a:pt x="3906" y="771"/>
                </a:lnTo>
                <a:lnTo>
                  <a:pt x="3902" y="761"/>
                </a:lnTo>
                <a:lnTo>
                  <a:pt x="3912" y="754"/>
                </a:lnTo>
                <a:lnTo>
                  <a:pt x="3920" y="747"/>
                </a:lnTo>
                <a:lnTo>
                  <a:pt x="3931" y="738"/>
                </a:lnTo>
                <a:lnTo>
                  <a:pt x="3939" y="730"/>
                </a:lnTo>
                <a:lnTo>
                  <a:pt x="3949" y="721"/>
                </a:lnTo>
                <a:lnTo>
                  <a:pt x="3958" y="713"/>
                </a:lnTo>
                <a:lnTo>
                  <a:pt x="3969" y="704"/>
                </a:lnTo>
                <a:lnTo>
                  <a:pt x="3979" y="696"/>
                </a:lnTo>
                <a:lnTo>
                  <a:pt x="3986" y="694"/>
                </a:lnTo>
                <a:lnTo>
                  <a:pt x="3993" y="691"/>
                </a:lnTo>
                <a:lnTo>
                  <a:pt x="4000" y="691"/>
                </a:lnTo>
                <a:lnTo>
                  <a:pt x="4009" y="688"/>
                </a:lnTo>
                <a:lnTo>
                  <a:pt x="4017" y="685"/>
                </a:lnTo>
                <a:lnTo>
                  <a:pt x="4024" y="683"/>
                </a:lnTo>
                <a:lnTo>
                  <a:pt x="4033" y="680"/>
                </a:lnTo>
                <a:lnTo>
                  <a:pt x="4040" y="677"/>
                </a:lnTo>
                <a:lnTo>
                  <a:pt x="4044" y="670"/>
                </a:lnTo>
                <a:lnTo>
                  <a:pt x="4049" y="663"/>
                </a:lnTo>
                <a:lnTo>
                  <a:pt x="4054" y="657"/>
                </a:lnTo>
                <a:lnTo>
                  <a:pt x="4060" y="650"/>
                </a:lnTo>
                <a:lnTo>
                  <a:pt x="4064" y="643"/>
                </a:lnTo>
                <a:lnTo>
                  <a:pt x="4069" y="636"/>
                </a:lnTo>
                <a:lnTo>
                  <a:pt x="4075" y="628"/>
                </a:lnTo>
                <a:lnTo>
                  <a:pt x="4080" y="621"/>
                </a:lnTo>
                <a:lnTo>
                  <a:pt x="4090" y="617"/>
                </a:lnTo>
                <a:lnTo>
                  <a:pt x="4098" y="611"/>
                </a:lnTo>
                <a:lnTo>
                  <a:pt x="4109" y="606"/>
                </a:lnTo>
                <a:lnTo>
                  <a:pt x="4119" y="600"/>
                </a:lnTo>
                <a:lnTo>
                  <a:pt x="4127" y="595"/>
                </a:lnTo>
                <a:lnTo>
                  <a:pt x="4136" y="590"/>
                </a:lnTo>
                <a:lnTo>
                  <a:pt x="4146" y="584"/>
                </a:lnTo>
                <a:lnTo>
                  <a:pt x="4156" y="579"/>
                </a:lnTo>
                <a:lnTo>
                  <a:pt x="4163" y="565"/>
                </a:lnTo>
                <a:lnTo>
                  <a:pt x="4170" y="552"/>
                </a:lnTo>
                <a:lnTo>
                  <a:pt x="4176" y="539"/>
                </a:lnTo>
                <a:lnTo>
                  <a:pt x="4184" y="524"/>
                </a:lnTo>
                <a:lnTo>
                  <a:pt x="4190" y="517"/>
                </a:lnTo>
                <a:lnTo>
                  <a:pt x="4198" y="511"/>
                </a:lnTo>
                <a:lnTo>
                  <a:pt x="4205" y="505"/>
                </a:lnTo>
                <a:lnTo>
                  <a:pt x="4211" y="499"/>
                </a:lnTo>
                <a:lnTo>
                  <a:pt x="4218" y="493"/>
                </a:lnTo>
                <a:lnTo>
                  <a:pt x="4226" y="487"/>
                </a:lnTo>
                <a:lnTo>
                  <a:pt x="4234" y="481"/>
                </a:lnTo>
                <a:lnTo>
                  <a:pt x="4242" y="475"/>
                </a:lnTo>
                <a:lnTo>
                  <a:pt x="4235" y="473"/>
                </a:lnTo>
                <a:lnTo>
                  <a:pt x="4230" y="470"/>
                </a:lnTo>
                <a:lnTo>
                  <a:pt x="4224" y="468"/>
                </a:lnTo>
                <a:lnTo>
                  <a:pt x="4218" y="464"/>
                </a:lnTo>
                <a:lnTo>
                  <a:pt x="4213" y="462"/>
                </a:lnTo>
                <a:lnTo>
                  <a:pt x="4207" y="458"/>
                </a:lnTo>
                <a:lnTo>
                  <a:pt x="4202" y="455"/>
                </a:lnTo>
                <a:lnTo>
                  <a:pt x="4196" y="450"/>
                </a:lnTo>
                <a:lnTo>
                  <a:pt x="4207" y="442"/>
                </a:lnTo>
                <a:lnTo>
                  <a:pt x="4217" y="433"/>
                </a:lnTo>
                <a:lnTo>
                  <a:pt x="4228" y="425"/>
                </a:lnTo>
                <a:lnTo>
                  <a:pt x="4241" y="416"/>
                </a:lnTo>
                <a:lnTo>
                  <a:pt x="4252" y="408"/>
                </a:lnTo>
                <a:lnTo>
                  <a:pt x="4263" y="400"/>
                </a:lnTo>
                <a:lnTo>
                  <a:pt x="4274" y="392"/>
                </a:lnTo>
                <a:lnTo>
                  <a:pt x="4286" y="383"/>
                </a:lnTo>
                <a:lnTo>
                  <a:pt x="4291" y="377"/>
                </a:lnTo>
                <a:lnTo>
                  <a:pt x="4299" y="372"/>
                </a:lnTo>
                <a:lnTo>
                  <a:pt x="4307" y="366"/>
                </a:lnTo>
                <a:lnTo>
                  <a:pt x="4312" y="359"/>
                </a:lnTo>
                <a:lnTo>
                  <a:pt x="4321" y="349"/>
                </a:lnTo>
                <a:lnTo>
                  <a:pt x="4332" y="337"/>
                </a:lnTo>
                <a:lnTo>
                  <a:pt x="4339" y="326"/>
                </a:lnTo>
                <a:lnTo>
                  <a:pt x="4347" y="315"/>
                </a:lnTo>
                <a:lnTo>
                  <a:pt x="4356" y="304"/>
                </a:lnTo>
                <a:lnTo>
                  <a:pt x="4364" y="293"/>
                </a:lnTo>
                <a:lnTo>
                  <a:pt x="4374" y="282"/>
                </a:lnTo>
                <a:lnTo>
                  <a:pt x="4382" y="271"/>
                </a:lnTo>
                <a:lnTo>
                  <a:pt x="4360" y="281"/>
                </a:lnTo>
                <a:lnTo>
                  <a:pt x="4341" y="290"/>
                </a:lnTo>
                <a:lnTo>
                  <a:pt x="4320" y="299"/>
                </a:lnTo>
                <a:lnTo>
                  <a:pt x="4301" y="308"/>
                </a:lnTo>
                <a:lnTo>
                  <a:pt x="4279" y="318"/>
                </a:lnTo>
                <a:lnTo>
                  <a:pt x="4259" y="327"/>
                </a:lnTo>
                <a:lnTo>
                  <a:pt x="4238" y="338"/>
                </a:lnTo>
                <a:lnTo>
                  <a:pt x="4217" y="349"/>
                </a:lnTo>
                <a:lnTo>
                  <a:pt x="4213" y="346"/>
                </a:lnTo>
                <a:lnTo>
                  <a:pt x="4209" y="343"/>
                </a:lnTo>
                <a:lnTo>
                  <a:pt x="4204" y="342"/>
                </a:lnTo>
                <a:lnTo>
                  <a:pt x="4200" y="339"/>
                </a:lnTo>
                <a:lnTo>
                  <a:pt x="4194" y="338"/>
                </a:lnTo>
                <a:lnTo>
                  <a:pt x="4189" y="335"/>
                </a:lnTo>
                <a:lnTo>
                  <a:pt x="4185" y="335"/>
                </a:lnTo>
                <a:lnTo>
                  <a:pt x="4180" y="334"/>
                </a:lnTo>
                <a:lnTo>
                  <a:pt x="4186" y="328"/>
                </a:lnTo>
                <a:lnTo>
                  <a:pt x="4194" y="322"/>
                </a:lnTo>
                <a:lnTo>
                  <a:pt x="4200" y="316"/>
                </a:lnTo>
                <a:lnTo>
                  <a:pt x="4205" y="309"/>
                </a:lnTo>
                <a:lnTo>
                  <a:pt x="4211" y="303"/>
                </a:lnTo>
                <a:lnTo>
                  <a:pt x="4217" y="297"/>
                </a:lnTo>
                <a:lnTo>
                  <a:pt x="4224" y="291"/>
                </a:lnTo>
                <a:lnTo>
                  <a:pt x="4232" y="285"/>
                </a:lnTo>
                <a:lnTo>
                  <a:pt x="4251" y="271"/>
                </a:lnTo>
                <a:lnTo>
                  <a:pt x="4272" y="253"/>
                </a:lnTo>
                <a:lnTo>
                  <a:pt x="4297" y="234"/>
                </a:lnTo>
                <a:lnTo>
                  <a:pt x="4324" y="214"/>
                </a:lnTo>
                <a:lnTo>
                  <a:pt x="4351" y="195"/>
                </a:lnTo>
                <a:lnTo>
                  <a:pt x="4376" y="177"/>
                </a:lnTo>
                <a:lnTo>
                  <a:pt x="4398" y="162"/>
                </a:lnTo>
                <a:lnTo>
                  <a:pt x="4414" y="147"/>
                </a:lnTo>
                <a:lnTo>
                  <a:pt x="4419" y="124"/>
                </a:lnTo>
                <a:lnTo>
                  <a:pt x="4415" y="112"/>
                </a:lnTo>
                <a:lnTo>
                  <a:pt x="4408" y="112"/>
                </a:lnTo>
                <a:lnTo>
                  <a:pt x="4399" y="119"/>
                </a:lnTo>
                <a:lnTo>
                  <a:pt x="4387" y="127"/>
                </a:lnTo>
                <a:lnTo>
                  <a:pt x="4376" y="135"/>
                </a:lnTo>
                <a:lnTo>
                  <a:pt x="4367" y="140"/>
                </a:lnTo>
                <a:lnTo>
                  <a:pt x="4360" y="139"/>
                </a:lnTo>
                <a:lnTo>
                  <a:pt x="4351" y="146"/>
                </a:lnTo>
                <a:lnTo>
                  <a:pt x="4338" y="152"/>
                </a:lnTo>
                <a:lnTo>
                  <a:pt x="4322" y="160"/>
                </a:lnTo>
                <a:lnTo>
                  <a:pt x="4307" y="165"/>
                </a:lnTo>
                <a:lnTo>
                  <a:pt x="4291" y="173"/>
                </a:lnTo>
                <a:lnTo>
                  <a:pt x="4275" y="178"/>
                </a:lnTo>
                <a:lnTo>
                  <a:pt x="4261" y="187"/>
                </a:lnTo>
                <a:lnTo>
                  <a:pt x="4251" y="194"/>
                </a:lnTo>
                <a:lnTo>
                  <a:pt x="4247" y="203"/>
                </a:lnTo>
                <a:lnTo>
                  <a:pt x="4244" y="213"/>
                </a:lnTo>
                <a:lnTo>
                  <a:pt x="4241" y="223"/>
                </a:lnTo>
                <a:lnTo>
                  <a:pt x="4238" y="234"/>
                </a:lnTo>
                <a:lnTo>
                  <a:pt x="4232" y="239"/>
                </a:lnTo>
                <a:lnTo>
                  <a:pt x="4227" y="245"/>
                </a:lnTo>
                <a:lnTo>
                  <a:pt x="4221" y="251"/>
                </a:lnTo>
                <a:lnTo>
                  <a:pt x="4215" y="256"/>
                </a:lnTo>
                <a:lnTo>
                  <a:pt x="4207" y="262"/>
                </a:lnTo>
                <a:lnTo>
                  <a:pt x="4202" y="267"/>
                </a:lnTo>
                <a:lnTo>
                  <a:pt x="4194" y="273"/>
                </a:lnTo>
                <a:lnTo>
                  <a:pt x="4186" y="278"/>
                </a:lnTo>
                <a:lnTo>
                  <a:pt x="4180" y="271"/>
                </a:lnTo>
                <a:lnTo>
                  <a:pt x="4176" y="264"/>
                </a:lnTo>
                <a:lnTo>
                  <a:pt x="4170" y="258"/>
                </a:lnTo>
                <a:lnTo>
                  <a:pt x="4163" y="251"/>
                </a:lnTo>
                <a:lnTo>
                  <a:pt x="4158" y="244"/>
                </a:lnTo>
                <a:lnTo>
                  <a:pt x="4150" y="238"/>
                </a:lnTo>
                <a:lnTo>
                  <a:pt x="4143" y="232"/>
                </a:lnTo>
                <a:lnTo>
                  <a:pt x="4138" y="225"/>
                </a:lnTo>
                <a:lnTo>
                  <a:pt x="4146" y="212"/>
                </a:lnTo>
                <a:lnTo>
                  <a:pt x="4154" y="200"/>
                </a:lnTo>
                <a:lnTo>
                  <a:pt x="4161" y="187"/>
                </a:lnTo>
                <a:lnTo>
                  <a:pt x="4170" y="173"/>
                </a:lnTo>
                <a:lnTo>
                  <a:pt x="4180" y="167"/>
                </a:lnTo>
                <a:lnTo>
                  <a:pt x="4188" y="160"/>
                </a:lnTo>
                <a:lnTo>
                  <a:pt x="4197" y="152"/>
                </a:lnTo>
                <a:lnTo>
                  <a:pt x="4205" y="145"/>
                </a:lnTo>
                <a:lnTo>
                  <a:pt x="4214" y="137"/>
                </a:lnTo>
                <a:lnTo>
                  <a:pt x="4222" y="130"/>
                </a:lnTo>
                <a:lnTo>
                  <a:pt x="4230" y="123"/>
                </a:lnTo>
                <a:lnTo>
                  <a:pt x="4238" y="116"/>
                </a:lnTo>
                <a:lnTo>
                  <a:pt x="4245" y="106"/>
                </a:lnTo>
                <a:lnTo>
                  <a:pt x="4249" y="99"/>
                </a:lnTo>
                <a:lnTo>
                  <a:pt x="4255" y="90"/>
                </a:lnTo>
                <a:lnTo>
                  <a:pt x="4260" y="82"/>
                </a:lnTo>
                <a:lnTo>
                  <a:pt x="4266" y="73"/>
                </a:lnTo>
                <a:lnTo>
                  <a:pt x="4271" y="65"/>
                </a:lnTo>
                <a:lnTo>
                  <a:pt x="4277" y="55"/>
                </a:lnTo>
                <a:lnTo>
                  <a:pt x="4284" y="47"/>
                </a:lnTo>
                <a:lnTo>
                  <a:pt x="4274" y="48"/>
                </a:lnTo>
                <a:lnTo>
                  <a:pt x="4264" y="50"/>
                </a:lnTo>
                <a:lnTo>
                  <a:pt x="4255" y="52"/>
                </a:lnTo>
                <a:lnTo>
                  <a:pt x="4245" y="52"/>
                </a:lnTo>
                <a:lnTo>
                  <a:pt x="4234" y="55"/>
                </a:lnTo>
                <a:lnTo>
                  <a:pt x="4224" y="56"/>
                </a:lnTo>
                <a:lnTo>
                  <a:pt x="4214" y="59"/>
                </a:lnTo>
                <a:lnTo>
                  <a:pt x="4204" y="60"/>
                </a:lnTo>
                <a:lnTo>
                  <a:pt x="4207" y="44"/>
                </a:lnTo>
                <a:lnTo>
                  <a:pt x="4211" y="30"/>
                </a:lnTo>
                <a:lnTo>
                  <a:pt x="4213" y="16"/>
                </a:lnTo>
                <a:lnTo>
                  <a:pt x="4215" y="0"/>
                </a:lnTo>
                <a:lnTo>
                  <a:pt x="4205" y="7"/>
                </a:lnTo>
                <a:lnTo>
                  <a:pt x="4196" y="13"/>
                </a:lnTo>
                <a:lnTo>
                  <a:pt x="4185" y="19"/>
                </a:lnTo>
                <a:lnTo>
                  <a:pt x="4176" y="26"/>
                </a:lnTo>
                <a:lnTo>
                  <a:pt x="4167" y="33"/>
                </a:lnTo>
                <a:lnTo>
                  <a:pt x="4158" y="41"/>
                </a:lnTo>
                <a:lnTo>
                  <a:pt x="4150" y="48"/>
                </a:lnTo>
                <a:lnTo>
                  <a:pt x="4139" y="55"/>
                </a:lnTo>
                <a:lnTo>
                  <a:pt x="4134" y="63"/>
                </a:lnTo>
                <a:lnTo>
                  <a:pt x="4129" y="73"/>
                </a:lnTo>
                <a:lnTo>
                  <a:pt x="4123" y="82"/>
                </a:lnTo>
                <a:lnTo>
                  <a:pt x="4119" y="92"/>
                </a:lnTo>
                <a:lnTo>
                  <a:pt x="4113" y="102"/>
                </a:lnTo>
                <a:lnTo>
                  <a:pt x="4108" y="112"/>
                </a:lnTo>
                <a:lnTo>
                  <a:pt x="4101" y="123"/>
                </a:lnTo>
                <a:lnTo>
                  <a:pt x="4097" y="134"/>
                </a:lnTo>
                <a:lnTo>
                  <a:pt x="4088" y="134"/>
                </a:lnTo>
                <a:lnTo>
                  <a:pt x="4080" y="134"/>
                </a:lnTo>
                <a:lnTo>
                  <a:pt x="4071" y="134"/>
                </a:lnTo>
                <a:lnTo>
                  <a:pt x="4064" y="134"/>
                </a:lnTo>
                <a:lnTo>
                  <a:pt x="4054" y="134"/>
                </a:lnTo>
                <a:lnTo>
                  <a:pt x="4047" y="134"/>
                </a:lnTo>
                <a:lnTo>
                  <a:pt x="4038" y="134"/>
                </a:lnTo>
                <a:lnTo>
                  <a:pt x="4030" y="133"/>
                </a:lnTo>
                <a:lnTo>
                  <a:pt x="4016" y="143"/>
                </a:lnTo>
                <a:lnTo>
                  <a:pt x="4000" y="154"/>
                </a:lnTo>
                <a:lnTo>
                  <a:pt x="3986" y="165"/>
                </a:lnTo>
                <a:lnTo>
                  <a:pt x="3972" y="175"/>
                </a:lnTo>
                <a:lnTo>
                  <a:pt x="3956" y="186"/>
                </a:lnTo>
                <a:lnTo>
                  <a:pt x="3941" y="197"/>
                </a:lnTo>
                <a:lnTo>
                  <a:pt x="3928" y="207"/>
                </a:lnTo>
                <a:lnTo>
                  <a:pt x="3910" y="218"/>
                </a:lnTo>
                <a:lnTo>
                  <a:pt x="3863" y="251"/>
                </a:lnTo>
                <a:lnTo>
                  <a:pt x="3815" y="280"/>
                </a:lnTo>
                <a:lnTo>
                  <a:pt x="3768" y="307"/>
                </a:lnTo>
                <a:lnTo>
                  <a:pt x="3720" y="331"/>
                </a:lnTo>
                <a:lnTo>
                  <a:pt x="3672" y="357"/>
                </a:lnTo>
                <a:lnTo>
                  <a:pt x="3625" y="381"/>
                </a:lnTo>
                <a:lnTo>
                  <a:pt x="3577" y="405"/>
                </a:lnTo>
                <a:lnTo>
                  <a:pt x="3530" y="428"/>
                </a:lnTo>
                <a:lnTo>
                  <a:pt x="3483" y="456"/>
                </a:lnTo>
                <a:lnTo>
                  <a:pt x="3436" y="485"/>
                </a:lnTo>
                <a:lnTo>
                  <a:pt x="3389" y="516"/>
                </a:lnTo>
                <a:lnTo>
                  <a:pt x="3342" y="549"/>
                </a:lnTo>
                <a:lnTo>
                  <a:pt x="3296" y="590"/>
                </a:lnTo>
                <a:lnTo>
                  <a:pt x="3250" y="633"/>
                </a:lnTo>
                <a:lnTo>
                  <a:pt x="3203" y="682"/>
                </a:lnTo>
                <a:lnTo>
                  <a:pt x="3155" y="736"/>
                </a:lnTo>
                <a:lnTo>
                  <a:pt x="3112" y="764"/>
                </a:lnTo>
                <a:lnTo>
                  <a:pt x="3078" y="786"/>
                </a:lnTo>
                <a:lnTo>
                  <a:pt x="3052" y="803"/>
                </a:lnTo>
                <a:lnTo>
                  <a:pt x="3036" y="812"/>
                </a:lnTo>
                <a:lnTo>
                  <a:pt x="3028" y="815"/>
                </a:lnTo>
                <a:lnTo>
                  <a:pt x="3026" y="814"/>
                </a:lnTo>
                <a:lnTo>
                  <a:pt x="3028" y="809"/>
                </a:lnTo>
                <a:lnTo>
                  <a:pt x="3035" y="800"/>
                </a:lnTo>
                <a:lnTo>
                  <a:pt x="3044" y="790"/>
                </a:lnTo>
                <a:lnTo>
                  <a:pt x="3055" y="778"/>
                </a:lnTo>
                <a:lnTo>
                  <a:pt x="3070" y="766"/>
                </a:lnTo>
                <a:lnTo>
                  <a:pt x="3083" y="754"/>
                </a:lnTo>
                <a:lnTo>
                  <a:pt x="3094" y="743"/>
                </a:lnTo>
                <a:lnTo>
                  <a:pt x="3104" y="732"/>
                </a:lnTo>
                <a:lnTo>
                  <a:pt x="3112" y="725"/>
                </a:lnTo>
                <a:lnTo>
                  <a:pt x="3114" y="721"/>
                </a:lnTo>
                <a:lnTo>
                  <a:pt x="3136" y="710"/>
                </a:lnTo>
                <a:lnTo>
                  <a:pt x="3154" y="700"/>
                </a:lnTo>
                <a:lnTo>
                  <a:pt x="3167" y="691"/>
                </a:lnTo>
                <a:lnTo>
                  <a:pt x="3175" y="685"/>
                </a:lnTo>
                <a:lnTo>
                  <a:pt x="3180" y="682"/>
                </a:lnTo>
                <a:lnTo>
                  <a:pt x="3183" y="677"/>
                </a:lnTo>
                <a:lnTo>
                  <a:pt x="3180" y="675"/>
                </a:lnTo>
                <a:lnTo>
                  <a:pt x="3177" y="674"/>
                </a:lnTo>
                <a:lnTo>
                  <a:pt x="3173" y="674"/>
                </a:lnTo>
                <a:lnTo>
                  <a:pt x="3169" y="674"/>
                </a:lnTo>
                <a:lnTo>
                  <a:pt x="3164" y="673"/>
                </a:lnTo>
                <a:lnTo>
                  <a:pt x="3160" y="671"/>
                </a:lnTo>
                <a:lnTo>
                  <a:pt x="3158" y="669"/>
                </a:lnTo>
                <a:lnTo>
                  <a:pt x="3158" y="666"/>
                </a:lnTo>
                <a:lnTo>
                  <a:pt x="3160" y="660"/>
                </a:lnTo>
                <a:lnTo>
                  <a:pt x="3165" y="654"/>
                </a:lnTo>
                <a:lnTo>
                  <a:pt x="3173" y="645"/>
                </a:lnTo>
                <a:lnTo>
                  <a:pt x="3185" y="633"/>
                </a:lnTo>
                <a:lnTo>
                  <a:pt x="3203" y="620"/>
                </a:lnTo>
                <a:lnTo>
                  <a:pt x="3225" y="603"/>
                </a:lnTo>
                <a:lnTo>
                  <a:pt x="3253" y="584"/>
                </a:lnTo>
                <a:lnTo>
                  <a:pt x="3287" y="560"/>
                </a:lnTo>
                <a:lnTo>
                  <a:pt x="3327" y="533"/>
                </a:lnTo>
                <a:lnTo>
                  <a:pt x="3375" y="503"/>
                </a:lnTo>
                <a:lnTo>
                  <a:pt x="3432" y="466"/>
                </a:lnTo>
                <a:lnTo>
                  <a:pt x="3495" y="426"/>
                </a:lnTo>
                <a:lnTo>
                  <a:pt x="3569" y="383"/>
                </a:lnTo>
                <a:lnTo>
                  <a:pt x="3651" y="331"/>
                </a:lnTo>
                <a:lnTo>
                  <a:pt x="3744" y="278"/>
                </a:lnTo>
                <a:lnTo>
                  <a:pt x="3849" y="216"/>
                </a:lnTo>
                <a:lnTo>
                  <a:pt x="3962" y="150"/>
                </a:lnTo>
                <a:lnTo>
                  <a:pt x="3989" y="133"/>
                </a:lnTo>
                <a:lnTo>
                  <a:pt x="4011" y="116"/>
                </a:lnTo>
                <a:lnTo>
                  <a:pt x="4029" y="99"/>
                </a:lnTo>
                <a:lnTo>
                  <a:pt x="4042" y="84"/>
                </a:lnTo>
                <a:lnTo>
                  <a:pt x="4050" y="71"/>
                </a:lnTo>
                <a:lnTo>
                  <a:pt x="4054" y="61"/>
                </a:lnTo>
                <a:lnTo>
                  <a:pt x="4054" y="54"/>
                </a:lnTo>
                <a:lnTo>
                  <a:pt x="4050" y="52"/>
                </a:lnTo>
                <a:lnTo>
                  <a:pt x="4025" y="56"/>
                </a:lnTo>
                <a:lnTo>
                  <a:pt x="3998" y="69"/>
                </a:lnTo>
                <a:lnTo>
                  <a:pt x="3972" y="88"/>
                </a:lnTo>
                <a:lnTo>
                  <a:pt x="3944" y="106"/>
                </a:lnTo>
                <a:lnTo>
                  <a:pt x="3920" y="126"/>
                </a:lnTo>
                <a:lnTo>
                  <a:pt x="3899" y="139"/>
                </a:lnTo>
                <a:lnTo>
                  <a:pt x="3883" y="143"/>
                </a:lnTo>
                <a:lnTo>
                  <a:pt x="3870" y="133"/>
                </a:lnTo>
                <a:lnTo>
                  <a:pt x="3857" y="154"/>
                </a:lnTo>
                <a:lnTo>
                  <a:pt x="3855" y="162"/>
                </a:lnTo>
                <a:lnTo>
                  <a:pt x="3857" y="160"/>
                </a:lnTo>
                <a:lnTo>
                  <a:pt x="3860" y="151"/>
                </a:lnTo>
                <a:lnTo>
                  <a:pt x="3858" y="143"/>
                </a:lnTo>
                <a:lnTo>
                  <a:pt x="3845" y="143"/>
                </a:lnTo>
                <a:lnTo>
                  <a:pt x="3813" y="152"/>
                </a:lnTo>
                <a:lnTo>
                  <a:pt x="3759" y="177"/>
                </a:lnTo>
                <a:lnTo>
                  <a:pt x="3741" y="187"/>
                </a:lnTo>
                <a:lnTo>
                  <a:pt x="3722" y="197"/>
                </a:lnTo>
                <a:lnTo>
                  <a:pt x="3702" y="208"/>
                </a:lnTo>
                <a:lnTo>
                  <a:pt x="3678" y="222"/>
                </a:lnTo>
                <a:lnTo>
                  <a:pt x="3656" y="237"/>
                </a:lnTo>
                <a:lnTo>
                  <a:pt x="3630" y="251"/>
                </a:lnTo>
                <a:lnTo>
                  <a:pt x="3603" y="267"/>
                </a:lnTo>
                <a:lnTo>
                  <a:pt x="3577" y="284"/>
                </a:lnTo>
                <a:lnTo>
                  <a:pt x="3548" y="301"/>
                </a:lnTo>
                <a:lnTo>
                  <a:pt x="3520" y="318"/>
                </a:lnTo>
                <a:lnTo>
                  <a:pt x="3491" y="337"/>
                </a:lnTo>
                <a:lnTo>
                  <a:pt x="3460" y="357"/>
                </a:lnTo>
                <a:lnTo>
                  <a:pt x="3431" y="375"/>
                </a:lnTo>
                <a:lnTo>
                  <a:pt x="3400" y="395"/>
                </a:lnTo>
                <a:lnTo>
                  <a:pt x="3368" y="415"/>
                </a:lnTo>
                <a:lnTo>
                  <a:pt x="3338" y="435"/>
                </a:lnTo>
                <a:lnTo>
                  <a:pt x="3307" y="456"/>
                </a:lnTo>
                <a:lnTo>
                  <a:pt x="3274" y="476"/>
                </a:lnTo>
                <a:lnTo>
                  <a:pt x="3244" y="496"/>
                </a:lnTo>
                <a:lnTo>
                  <a:pt x="3214" y="516"/>
                </a:lnTo>
                <a:lnTo>
                  <a:pt x="3184" y="535"/>
                </a:lnTo>
                <a:lnTo>
                  <a:pt x="3154" y="556"/>
                </a:lnTo>
                <a:lnTo>
                  <a:pt x="3127" y="574"/>
                </a:lnTo>
                <a:lnTo>
                  <a:pt x="3098" y="594"/>
                </a:lnTo>
                <a:lnTo>
                  <a:pt x="3072" y="611"/>
                </a:lnTo>
                <a:lnTo>
                  <a:pt x="3046" y="628"/>
                </a:lnTo>
                <a:lnTo>
                  <a:pt x="3022" y="645"/>
                </a:lnTo>
                <a:lnTo>
                  <a:pt x="2998" y="660"/>
                </a:lnTo>
                <a:lnTo>
                  <a:pt x="2974" y="677"/>
                </a:lnTo>
                <a:lnTo>
                  <a:pt x="2955" y="691"/>
                </a:lnTo>
                <a:lnTo>
                  <a:pt x="2936" y="704"/>
                </a:lnTo>
                <a:lnTo>
                  <a:pt x="2918" y="715"/>
                </a:lnTo>
                <a:lnTo>
                  <a:pt x="2869" y="749"/>
                </a:lnTo>
                <a:lnTo>
                  <a:pt x="2819" y="783"/>
                </a:lnTo>
                <a:lnTo>
                  <a:pt x="2771" y="816"/>
                </a:lnTo>
                <a:lnTo>
                  <a:pt x="2723" y="847"/>
                </a:lnTo>
                <a:lnTo>
                  <a:pt x="2675" y="879"/>
                </a:lnTo>
                <a:lnTo>
                  <a:pt x="2628" y="910"/>
                </a:lnTo>
                <a:lnTo>
                  <a:pt x="2581" y="940"/>
                </a:lnTo>
                <a:lnTo>
                  <a:pt x="2536" y="970"/>
                </a:lnTo>
                <a:lnTo>
                  <a:pt x="2491" y="1000"/>
                </a:lnTo>
                <a:lnTo>
                  <a:pt x="2447" y="1031"/>
                </a:lnTo>
                <a:lnTo>
                  <a:pt x="2402" y="1060"/>
                </a:lnTo>
                <a:lnTo>
                  <a:pt x="2359" y="1089"/>
                </a:lnTo>
                <a:lnTo>
                  <a:pt x="2316" y="1117"/>
                </a:lnTo>
                <a:lnTo>
                  <a:pt x="2273" y="1148"/>
                </a:lnTo>
                <a:lnTo>
                  <a:pt x="2232" y="1178"/>
                </a:lnTo>
                <a:lnTo>
                  <a:pt x="2191" y="1206"/>
                </a:lnTo>
                <a:lnTo>
                  <a:pt x="2168" y="1227"/>
                </a:lnTo>
                <a:lnTo>
                  <a:pt x="2146" y="1249"/>
                </a:lnTo>
                <a:lnTo>
                  <a:pt x="2125" y="1271"/>
                </a:lnTo>
                <a:lnTo>
                  <a:pt x="2104" y="1293"/>
                </a:lnTo>
                <a:lnTo>
                  <a:pt x="2085" y="1316"/>
                </a:lnTo>
                <a:lnTo>
                  <a:pt x="2065" y="1338"/>
                </a:lnTo>
                <a:lnTo>
                  <a:pt x="2048" y="1362"/>
                </a:lnTo>
                <a:lnTo>
                  <a:pt x="2029" y="1384"/>
                </a:lnTo>
                <a:lnTo>
                  <a:pt x="2010" y="1407"/>
                </a:lnTo>
                <a:lnTo>
                  <a:pt x="1994" y="1430"/>
                </a:lnTo>
                <a:lnTo>
                  <a:pt x="1975" y="1453"/>
                </a:lnTo>
                <a:lnTo>
                  <a:pt x="1957" y="1475"/>
                </a:lnTo>
                <a:lnTo>
                  <a:pt x="1938" y="1498"/>
                </a:lnTo>
                <a:lnTo>
                  <a:pt x="1920" y="1518"/>
                </a:lnTo>
                <a:lnTo>
                  <a:pt x="1901" y="1539"/>
                </a:lnTo>
                <a:lnTo>
                  <a:pt x="1881" y="1559"/>
                </a:lnTo>
                <a:lnTo>
                  <a:pt x="1859" y="1580"/>
                </a:lnTo>
                <a:lnTo>
                  <a:pt x="1835" y="1607"/>
                </a:lnTo>
                <a:lnTo>
                  <a:pt x="1811" y="1637"/>
                </a:lnTo>
                <a:lnTo>
                  <a:pt x="1786" y="1671"/>
                </a:lnTo>
                <a:lnTo>
                  <a:pt x="1762" y="1704"/>
                </a:lnTo>
                <a:lnTo>
                  <a:pt x="1738" y="1734"/>
                </a:lnTo>
                <a:lnTo>
                  <a:pt x="1717" y="1760"/>
                </a:lnTo>
                <a:lnTo>
                  <a:pt x="1697" y="1779"/>
                </a:lnTo>
                <a:lnTo>
                  <a:pt x="1669" y="1799"/>
                </a:lnTo>
                <a:lnTo>
                  <a:pt x="1651" y="1814"/>
                </a:lnTo>
                <a:lnTo>
                  <a:pt x="1638" y="1823"/>
                </a:lnTo>
                <a:lnTo>
                  <a:pt x="1629" y="1830"/>
                </a:lnTo>
                <a:lnTo>
                  <a:pt x="1618" y="1836"/>
                </a:lnTo>
                <a:lnTo>
                  <a:pt x="1607" y="1846"/>
                </a:lnTo>
                <a:lnTo>
                  <a:pt x="1593" y="1859"/>
                </a:lnTo>
                <a:lnTo>
                  <a:pt x="1571" y="1880"/>
                </a:lnTo>
                <a:lnTo>
                  <a:pt x="1550" y="1913"/>
                </a:lnTo>
                <a:lnTo>
                  <a:pt x="1531" y="1947"/>
                </a:lnTo>
                <a:lnTo>
                  <a:pt x="1514" y="1983"/>
                </a:lnTo>
                <a:lnTo>
                  <a:pt x="1499" y="2021"/>
                </a:lnTo>
                <a:lnTo>
                  <a:pt x="1482" y="2057"/>
                </a:lnTo>
                <a:lnTo>
                  <a:pt x="1466" y="2093"/>
                </a:lnTo>
                <a:lnTo>
                  <a:pt x="1452" y="2128"/>
                </a:lnTo>
                <a:lnTo>
                  <a:pt x="1435" y="2161"/>
                </a:lnTo>
                <a:lnTo>
                  <a:pt x="1420" y="2132"/>
                </a:lnTo>
                <a:lnTo>
                  <a:pt x="1402" y="2104"/>
                </a:lnTo>
                <a:lnTo>
                  <a:pt x="1383" y="2075"/>
                </a:lnTo>
                <a:lnTo>
                  <a:pt x="1363" y="2046"/>
                </a:lnTo>
                <a:lnTo>
                  <a:pt x="1340" y="2018"/>
                </a:lnTo>
                <a:lnTo>
                  <a:pt x="1319" y="1989"/>
                </a:lnTo>
                <a:lnTo>
                  <a:pt x="1296" y="1961"/>
                </a:lnTo>
                <a:lnTo>
                  <a:pt x="1274" y="1933"/>
                </a:lnTo>
                <a:lnTo>
                  <a:pt x="1251" y="1903"/>
                </a:lnTo>
                <a:lnTo>
                  <a:pt x="1230" y="1874"/>
                </a:lnTo>
                <a:lnTo>
                  <a:pt x="1210" y="1847"/>
                </a:lnTo>
                <a:lnTo>
                  <a:pt x="1192" y="1818"/>
                </a:lnTo>
                <a:lnTo>
                  <a:pt x="1175" y="1789"/>
                </a:lnTo>
                <a:lnTo>
                  <a:pt x="1159" y="1761"/>
                </a:lnTo>
                <a:lnTo>
                  <a:pt x="1146" y="1732"/>
                </a:lnTo>
                <a:lnTo>
                  <a:pt x="1137" y="1705"/>
                </a:lnTo>
                <a:lnTo>
                  <a:pt x="1121" y="1665"/>
                </a:lnTo>
                <a:lnTo>
                  <a:pt x="1105" y="1624"/>
                </a:lnTo>
                <a:lnTo>
                  <a:pt x="1087" y="1580"/>
                </a:lnTo>
                <a:lnTo>
                  <a:pt x="1068" y="1537"/>
                </a:lnTo>
                <a:lnTo>
                  <a:pt x="1050" y="1493"/>
                </a:lnTo>
                <a:lnTo>
                  <a:pt x="1032" y="1449"/>
                </a:lnTo>
                <a:lnTo>
                  <a:pt x="1016" y="1407"/>
                </a:lnTo>
                <a:lnTo>
                  <a:pt x="1003" y="1367"/>
                </a:lnTo>
                <a:lnTo>
                  <a:pt x="979" y="1376"/>
                </a:lnTo>
                <a:lnTo>
                  <a:pt x="958" y="1386"/>
                </a:lnTo>
                <a:lnTo>
                  <a:pt x="935" y="1394"/>
                </a:lnTo>
                <a:lnTo>
                  <a:pt x="914" y="1403"/>
                </a:lnTo>
                <a:lnTo>
                  <a:pt x="891" y="1411"/>
                </a:lnTo>
                <a:lnTo>
                  <a:pt x="870" y="1418"/>
                </a:lnTo>
                <a:lnTo>
                  <a:pt x="847" y="1426"/>
                </a:lnTo>
                <a:lnTo>
                  <a:pt x="825" y="1435"/>
                </a:lnTo>
                <a:lnTo>
                  <a:pt x="808" y="1443"/>
                </a:lnTo>
                <a:lnTo>
                  <a:pt x="790" y="1450"/>
                </a:lnTo>
                <a:lnTo>
                  <a:pt x="773" y="1459"/>
                </a:lnTo>
                <a:lnTo>
                  <a:pt x="755" y="1467"/>
                </a:lnTo>
                <a:lnTo>
                  <a:pt x="738" y="1475"/>
                </a:lnTo>
                <a:lnTo>
                  <a:pt x="721" y="1484"/>
                </a:lnTo>
                <a:lnTo>
                  <a:pt x="704" y="1491"/>
                </a:lnTo>
                <a:lnTo>
                  <a:pt x="687" y="1499"/>
                </a:lnTo>
                <a:lnTo>
                  <a:pt x="669" y="1507"/>
                </a:lnTo>
                <a:lnTo>
                  <a:pt x="652" y="1515"/>
                </a:lnTo>
                <a:lnTo>
                  <a:pt x="636" y="1522"/>
                </a:lnTo>
                <a:lnTo>
                  <a:pt x="619" y="1531"/>
                </a:lnTo>
                <a:lnTo>
                  <a:pt x="602" y="1537"/>
                </a:lnTo>
                <a:lnTo>
                  <a:pt x="586" y="1546"/>
                </a:lnTo>
                <a:lnTo>
                  <a:pt x="569" y="1553"/>
                </a:lnTo>
                <a:lnTo>
                  <a:pt x="553" y="1561"/>
                </a:lnTo>
                <a:lnTo>
                  <a:pt x="550" y="1561"/>
                </a:lnTo>
                <a:lnTo>
                  <a:pt x="541" y="1561"/>
                </a:lnTo>
                <a:lnTo>
                  <a:pt x="527" y="1563"/>
                </a:lnTo>
                <a:lnTo>
                  <a:pt x="511" y="1567"/>
                </a:lnTo>
                <a:lnTo>
                  <a:pt x="491" y="1571"/>
                </a:lnTo>
                <a:lnTo>
                  <a:pt x="469" y="1577"/>
                </a:lnTo>
                <a:lnTo>
                  <a:pt x="445" y="1585"/>
                </a:lnTo>
                <a:lnTo>
                  <a:pt x="421" y="1592"/>
                </a:lnTo>
                <a:lnTo>
                  <a:pt x="396" y="1598"/>
                </a:lnTo>
                <a:lnTo>
                  <a:pt x="373" y="1605"/>
                </a:lnTo>
                <a:lnTo>
                  <a:pt x="351" y="1612"/>
                </a:lnTo>
                <a:lnTo>
                  <a:pt x="333" y="1616"/>
                </a:lnTo>
                <a:lnTo>
                  <a:pt x="315" y="1620"/>
                </a:lnTo>
                <a:lnTo>
                  <a:pt x="304" y="1624"/>
                </a:lnTo>
                <a:lnTo>
                  <a:pt x="297" y="1624"/>
                </a:lnTo>
                <a:lnTo>
                  <a:pt x="294" y="1622"/>
                </a:lnTo>
                <a:lnTo>
                  <a:pt x="275" y="1633"/>
                </a:lnTo>
                <a:lnTo>
                  <a:pt x="256" y="1643"/>
                </a:lnTo>
                <a:lnTo>
                  <a:pt x="237" y="1654"/>
                </a:lnTo>
                <a:lnTo>
                  <a:pt x="219" y="1665"/>
                </a:lnTo>
                <a:lnTo>
                  <a:pt x="199" y="1675"/>
                </a:lnTo>
                <a:lnTo>
                  <a:pt x="180" y="1685"/>
                </a:lnTo>
                <a:lnTo>
                  <a:pt x="161" y="1696"/>
                </a:lnTo>
                <a:lnTo>
                  <a:pt x="143" y="1707"/>
                </a:lnTo>
                <a:lnTo>
                  <a:pt x="124" y="1718"/>
                </a:lnTo>
                <a:lnTo>
                  <a:pt x="106" y="1729"/>
                </a:lnTo>
                <a:lnTo>
                  <a:pt x="87" y="1739"/>
                </a:lnTo>
                <a:lnTo>
                  <a:pt x="70" y="1750"/>
                </a:lnTo>
                <a:lnTo>
                  <a:pt x="53" y="1760"/>
                </a:lnTo>
                <a:lnTo>
                  <a:pt x="35" y="1771"/>
                </a:lnTo>
                <a:lnTo>
                  <a:pt x="18" y="1781"/>
                </a:lnTo>
                <a:lnTo>
                  <a:pt x="0" y="1792"/>
                </a:lnTo>
                <a:close/>
              </a:path>
            </a:pathLst>
          </a:custGeom>
          <a:solidFill>
            <a:srgbClr val="7D09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ctr" defTabSz="91440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가는각진제목체"/>
              <a:cs typeface="Arial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630498" y="1992100"/>
            <a:ext cx="7637919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</a:rPr>
              <a:t>With our app, users can: </a:t>
            </a:r>
            <a:endParaRPr lang="en-US" sz="2000" b="1" dirty="0">
              <a:latin typeface="Calibri" panose="020F0502020204030204" pitchFamily="34" charset="0"/>
            </a:endParaRPr>
          </a:p>
          <a:p>
            <a:pPr marL="717550" lvl="1" indent="-260350">
              <a:buFont typeface="Corbel" panose="020B0503020204020204" pitchFamily="34" charset="0"/>
              <a:buChar char="−"/>
            </a:pPr>
            <a:r>
              <a:rPr lang="en-US" sz="2400" dirty="0">
                <a:latin typeface="Calibri" panose="020F0502020204030204" pitchFamily="34" charset="0"/>
              </a:rPr>
              <a:t>Enter preferences</a:t>
            </a:r>
          </a:p>
          <a:p>
            <a:pPr marL="717550" lvl="1" indent="-260350">
              <a:buFont typeface="Corbel" panose="020B0503020204020204" pitchFamily="34" charset="0"/>
              <a:buChar char="−"/>
            </a:pP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</a:rPr>
              <a:t>Pick time and locations</a:t>
            </a:r>
          </a:p>
          <a:p>
            <a:pPr marL="717550" lvl="1" indent="-260350">
              <a:buFont typeface="Corbel" panose="020B0503020204020204" pitchFamily="34" charset="0"/>
              <a:buChar char="−"/>
            </a:pP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</a:rPr>
              <a:t>Get a restaurant that matches their preferences automatically	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630499" y="4417202"/>
            <a:ext cx="7936708" cy="776851"/>
          </a:xfrm>
          <a:prstGeom prst="rect">
            <a:avLst/>
          </a:prstGeom>
        </p:spPr>
        <p:txBody>
          <a:bodyPr wrap="square" lIns="68022" tIns="34011" rIns="68022" bIns="34011">
            <a:no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latin typeface="Calibri" panose="020F0502020204030204" pitchFamily="34" charset="0"/>
              </a:rPr>
              <a:t>Additionally, </a:t>
            </a:r>
            <a:r>
              <a:rPr lang="en-US" sz="2400" dirty="0" err="1">
                <a:latin typeface="Calibri" panose="020F0502020204030204" pitchFamily="34" charset="0"/>
              </a:rPr>
              <a:t>SurpriseDate</a:t>
            </a:r>
            <a:r>
              <a:rPr lang="en-US" sz="2400" dirty="0">
                <a:latin typeface="Calibri" panose="020F0502020204030204" pitchFamily="34" charset="0"/>
              </a:rPr>
              <a:t> can book Uber taxis and take photos directly from the app </a:t>
            </a:r>
          </a:p>
        </p:txBody>
      </p:sp>
      <p:sp>
        <p:nvSpPr>
          <p:cNvPr id="16" name="Freeform 1754"/>
          <p:cNvSpPr>
            <a:spLocks/>
          </p:cNvSpPr>
          <p:nvPr>
            <p:custDataLst>
              <p:tags r:id="rId2"/>
            </p:custDataLst>
          </p:nvPr>
        </p:nvSpPr>
        <p:spPr bwMode="gray">
          <a:xfrm>
            <a:off x="2023252" y="2138040"/>
            <a:ext cx="465791" cy="464579"/>
          </a:xfrm>
          <a:custGeom>
            <a:avLst/>
            <a:gdLst>
              <a:gd name="T0" fmla="*/ 2147483647 w 4916"/>
              <a:gd name="T1" fmla="*/ 2147483647 h 3388"/>
              <a:gd name="T2" fmla="*/ 2147483647 w 4916"/>
              <a:gd name="T3" fmla="*/ 2147483647 h 3388"/>
              <a:gd name="T4" fmla="*/ 2147483647 w 4916"/>
              <a:gd name="T5" fmla="*/ 2147483647 h 3388"/>
              <a:gd name="T6" fmla="*/ 2147483647 w 4916"/>
              <a:gd name="T7" fmla="*/ 2147483647 h 3388"/>
              <a:gd name="T8" fmla="*/ 2147483647 w 4916"/>
              <a:gd name="T9" fmla="*/ 2147483647 h 3388"/>
              <a:gd name="T10" fmla="*/ 2147483647 w 4916"/>
              <a:gd name="T11" fmla="*/ 2147483647 h 3388"/>
              <a:gd name="T12" fmla="*/ 2147483647 w 4916"/>
              <a:gd name="T13" fmla="*/ 2147483647 h 3388"/>
              <a:gd name="T14" fmla="*/ 2147483647 w 4916"/>
              <a:gd name="T15" fmla="*/ 2147483647 h 3388"/>
              <a:gd name="T16" fmla="*/ 2147483647 w 4916"/>
              <a:gd name="T17" fmla="*/ 2147483647 h 3388"/>
              <a:gd name="T18" fmla="*/ 2147483647 w 4916"/>
              <a:gd name="T19" fmla="*/ 2147483647 h 3388"/>
              <a:gd name="T20" fmla="*/ 2147483647 w 4916"/>
              <a:gd name="T21" fmla="*/ 2147483647 h 3388"/>
              <a:gd name="T22" fmla="*/ 2147483647 w 4916"/>
              <a:gd name="T23" fmla="*/ 2147483647 h 3388"/>
              <a:gd name="T24" fmla="*/ 2147483647 w 4916"/>
              <a:gd name="T25" fmla="*/ 2147483647 h 3388"/>
              <a:gd name="T26" fmla="*/ 2147483647 w 4916"/>
              <a:gd name="T27" fmla="*/ 2147483647 h 3388"/>
              <a:gd name="T28" fmla="*/ 2147483647 w 4916"/>
              <a:gd name="T29" fmla="*/ 2147483647 h 3388"/>
              <a:gd name="T30" fmla="*/ 2147483647 w 4916"/>
              <a:gd name="T31" fmla="*/ 2147483647 h 3388"/>
              <a:gd name="T32" fmla="*/ 2147483647 w 4916"/>
              <a:gd name="T33" fmla="*/ 2147483647 h 3388"/>
              <a:gd name="T34" fmla="*/ 2147483647 w 4916"/>
              <a:gd name="T35" fmla="*/ 2147483647 h 3388"/>
              <a:gd name="T36" fmla="*/ 2147483647 w 4916"/>
              <a:gd name="T37" fmla="*/ 2147483647 h 3388"/>
              <a:gd name="T38" fmla="*/ 2147483647 w 4916"/>
              <a:gd name="T39" fmla="*/ 2147483647 h 3388"/>
              <a:gd name="T40" fmla="*/ 2147483647 w 4916"/>
              <a:gd name="T41" fmla="*/ 2147483647 h 3388"/>
              <a:gd name="T42" fmla="*/ 2147483647 w 4916"/>
              <a:gd name="T43" fmla="*/ 2147483647 h 3388"/>
              <a:gd name="T44" fmla="*/ 2147483647 w 4916"/>
              <a:gd name="T45" fmla="*/ 2147483647 h 3388"/>
              <a:gd name="T46" fmla="*/ 2147483647 w 4916"/>
              <a:gd name="T47" fmla="*/ 2147483647 h 3388"/>
              <a:gd name="T48" fmla="*/ 2147483647 w 4916"/>
              <a:gd name="T49" fmla="*/ 2147483647 h 3388"/>
              <a:gd name="T50" fmla="*/ 2147483647 w 4916"/>
              <a:gd name="T51" fmla="*/ 2147483647 h 3388"/>
              <a:gd name="T52" fmla="*/ 2147483647 w 4916"/>
              <a:gd name="T53" fmla="*/ 2147483647 h 3388"/>
              <a:gd name="T54" fmla="*/ 2147483647 w 4916"/>
              <a:gd name="T55" fmla="*/ 2147483647 h 3388"/>
              <a:gd name="T56" fmla="*/ 2147483647 w 4916"/>
              <a:gd name="T57" fmla="*/ 2147483647 h 3388"/>
              <a:gd name="T58" fmla="*/ 2147483647 w 4916"/>
              <a:gd name="T59" fmla="*/ 2147483647 h 3388"/>
              <a:gd name="T60" fmla="*/ 2147483647 w 4916"/>
              <a:gd name="T61" fmla="*/ 2147483647 h 3388"/>
              <a:gd name="T62" fmla="*/ 2147483647 w 4916"/>
              <a:gd name="T63" fmla="*/ 2147483647 h 3388"/>
              <a:gd name="T64" fmla="*/ 2147483647 w 4916"/>
              <a:gd name="T65" fmla="*/ 2147483647 h 3388"/>
              <a:gd name="T66" fmla="*/ 2147483647 w 4916"/>
              <a:gd name="T67" fmla="*/ 2147483647 h 3388"/>
              <a:gd name="T68" fmla="*/ 2147483647 w 4916"/>
              <a:gd name="T69" fmla="*/ 2147483647 h 3388"/>
              <a:gd name="T70" fmla="*/ 2147483647 w 4916"/>
              <a:gd name="T71" fmla="*/ 2147483647 h 3388"/>
              <a:gd name="T72" fmla="*/ 2147483647 w 4916"/>
              <a:gd name="T73" fmla="*/ 2147483647 h 3388"/>
              <a:gd name="T74" fmla="*/ 2147483647 w 4916"/>
              <a:gd name="T75" fmla="*/ 2147483647 h 3388"/>
              <a:gd name="T76" fmla="*/ 2147483647 w 4916"/>
              <a:gd name="T77" fmla="*/ 2147483647 h 3388"/>
              <a:gd name="T78" fmla="*/ 2147483647 w 4916"/>
              <a:gd name="T79" fmla="*/ 2147483647 h 3388"/>
              <a:gd name="T80" fmla="*/ 2147483647 w 4916"/>
              <a:gd name="T81" fmla="*/ 2147483647 h 3388"/>
              <a:gd name="T82" fmla="*/ 2147483647 w 4916"/>
              <a:gd name="T83" fmla="*/ 2147483647 h 3388"/>
              <a:gd name="T84" fmla="*/ 2147483647 w 4916"/>
              <a:gd name="T85" fmla="*/ 2147483647 h 3388"/>
              <a:gd name="T86" fmla="*/ 2147483647 w 4916"/>
              <a:gd name="T87" fmla="*/ 2147483647 h 3388"/>
              <a:gd name="T88" fmla="*/ 2147483647 w 4916"/>
              <a:gd name="T89" fmla="*/ 2147483647 h 3388"/>
              <a:gd name="T90" fmla="*/ 2147483647 w 4916"/>
              <a:gd name="T91" fmla="*/ 2147483647 h 3388"/>
              <a:gd name="T92" fmla="*/ 2147483647 w 4916"/>
              <a:gd name="T93" fmla="*/ 2147483647 h 3388"/>
              <a:gd name="T94" fmla="*/ 2147483647 w 4916"/>
              <a:gd name="T95" fmla="*/ 2147483647 h 3388"/>
              <a:gd name="T96" fmla="*/ 2147483647 w 4916"/>
              <a:gd name="T97" fmla="*/ 2147483647 h 3388"/>
              <a:gd name="T98" fmla="*/ 2147483647 w 4916"/>
              <a:gd name="T99" fmla="*/ 2147483647 h 3388"/>
              <a:gd name="T100" fmla="*/ 2147483647 w 4916"/>
              <a:gd name="T101" fmla="*/ 2147483647 h 3388"/>
              <a:gd name="T102" fmla="*/ 2147483647 w 4916"/>
              <a:gd name="T103" fmla="*/ 2147483647 h 3388"/>
              <a:gd name="T104" fmla="*/ 2147483647 w 4916"/>
              <a:gd name="T105" fmla="*/ 2147483647 h 3388"/>
              <a:gd name="T106" fmla="*/ 2147483647 w 4916"/>
              <a:gd name="T107" fmla="*/ 2147483647 h 3388"/>
              <a:gd name="T108" fmla="*/ 2147483647 w 4916"/>
              <a:gd name="T109" fmla="*/ 2147483647 h 3388"/>
              <a:gd name="T110" fmla="*/ 2147483647 w 4916"/>
              <a:gd name="T111" fmla="*/ 2147483647 h 3388"/>
              <a:gd name="T112" fmla="*/ 2147483647 w 4916"/>
              <a:gd name="T113" fmla="*/ 2147483647 h 3388"/>
              <a:gd name="T114" fmla="*/ 2147483647 w 4916"/>
              <a:gd name="T115" fmla="*/ 2147483647 h 3388"/>
              <a:gd name="T116" fmla="*/ 2147483647 w 4916"/>
              <a:gd name="T117" fmla="*/ 2147483647 h 3388"/>
              <a:gd name="T118" fmla="*/ 2147483647 w 4916"/>
              <a:gd name="T119" fmla="*/ 2147483647 h 3388"/>
              <a:gd name="T120" fmla="*/ 2147483647 w 4916"/>
              <a:gd name="T121" fmla="*/ 2147483647 h 3388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w 4916"/>
              <a:gd name="T184" fmla="*/ 0 h 3388"/>
              <a:gd name="T185" fmla="*/ 4916 w 4916"/>
              <a:gd name="T186" fmla="*/ 3388 h 3388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T183" t="T184" r="T185" b="T186"/>
            <a:pathLst>
              <a:path w="4916" h="3388">
                <a:moveTo>
                  <a:pt x="0" y="1792"/>
                </a:moveTo>
                <a:lnTo>
                  <a:pt x="12" y="1808"/>
                </a:lnTo>
                <a:lnTo>
                  <a:pt x="25" y="1823"/>
                </a:lnTo>
                <a:lnTo>
                  <a:pt x="38" y="1838"/>
                </a:lnTo>
                <a:lnTo>
                  <a:pt x="53" y="1853"/>
                </a:lnTo>
                <a:lnTo>
                  <a:pt x="68" y="1867"/>
                </a:lnTo>
                <a:lnTo>
                  <a:pt x="83" y="1883"/>
                </a:lnTo>
                <a:lnTo>
                  <a:pt x="100" y="1897"/>
                </a:lnTo>
                <a:lnTo>
                  <a:pt x="116" y="1911"/>
                </a:lnTo>
                <a:lnTo>
                  <a:pt x="131" y="1927"/>
                </a:lnTo>
                <a:lnTo>
                  <a:pt x="148" y="1941"/>
                </a:lnTo>
                <a:lnTo>
                  <a:pt x="162" y="1955"/>
                </a:lnTo>
                <a:lnTo>
                  <a:pt x="178" y="1971"/>
                </a:lnTo>
                <a:lnTo>
                  <a:pt x="193" y="1985"/>
                </a:lnTo>
                <a:lnTo>
                  <a:pt x="206" y="2000"/>
                </a:lnTo>
                <a:lnTo>
                  <a:pt x="219" y="2014"/>
                </a:lnTo>
                <a:lnTo>
                  <a:pt x="231" y="2030"/>
                </a:lnTo>
                <a:lnTo>
                  <a:pt x="244" y="2058"/>
                </a:lnTo>
                <a:lnTo>
                  <a:pt x="261" y="2080"/>
                </a:lnTo>
                <a:lnTo>
                  <a:pt x="281" y="2098"/>
                </a:lnTo>
                <a:lnTo>
                  <a:pt x="301" y="2114"/>
                </a:lnTo>
                <a:lnTo>
                  <a:pt x="322" y="2129"/>
                </a:lnTo>
                <a:lnTo>
                  <a:pt x="342" y="2148"/>
                </a:lnTo>
                <a:lnTo>
                  <a:pt x="359" y="2169"/>
                </a:lnTo>
                <a:lnTo>
                  <a:pt x="375" y="2195"/>
                </a:lnTo>
                <a:lnTo>
                  <a:pt x="391" y="2223"/>
                </a:lnTo>
                <a:lnTo>
                  <a:pt x="415" y="2256"/>
                </a:lnTo>
                <a:lnTo>
                  <a:pt x="441" y="2294"/>
                </a:lnTo>
                <a:lnTo>
                  <a:pt x="471" y="2333"/>
                </a:lnTo>
                <a:lnTo>
                  <a:pt x="501" y="2373"/>
                </a:lnTo>
                <a:lnTo>
                  <a:pt x="527" y="2409"/>
                </a:lnTo>
                <a:lnTo>
                  <a:pt x="551" y="2442"/>
                </a:lnTo>
                <a:lnTo>
                  <a:pt x="569" y="2469"/>
                </a:lnTo>
                <a:lnTo>
                  <a:pt x="580" y="2492"/>
                </a:lnTo>
                <a:lnTo>
                  <a:pt x="597" y="2519"/>
                </a:lnTo>
                <a:lnTo>
                  <a:pt x="616" y="2552"/>
                </a:lnTo>
                <a:lnTo>
                  <a:pt x="638" y="2586"/>
                </a:lnTo>
                <a:lnTo>
                  <a:pt x="663" y="2626"/>
                </a:lnTo>
                <a:lnTo>
                  <a:pt x="689" y="2666"/>
                </a:lnTo>
                <a:lnTo>
                  <a:pt x="717" y="2708"/>
                </a:lnTo>
                <a:lnTo>
                  <a:pt x="747" y="2752"/>
                </a:lnTo>
                <a:lnTo>
                  <a:pt x="775" y="2794"/>
                </a:lnTo>
                <a:lnTo>
                  <a:pt x="803" y="2838"/>
                </a:lnTo>
                <a:lnTo>
                  <a:pt x="830" y="2878"/>
                </a:lnTo>
                <a:lnTo>
                  <a:pt x="855" y="2916"/>
                </a:lnTo>
                <a:lnTo>
                  <a:pt x="878" y="2952"/>
                </a:lnTo>
                <a:lnTo>
                  <a:pt x="897" y="2983"/>
                </a:lnTo>
                <a:lnTo>
                  <a:pt x="914" y="3011"/>
                </a:lnTo>
                <a:lnTo>
                  <a:pt x="926" y="3032"/>
                </a:lnTo>
                <a:lnTo>
                  <a:pt x="937" y="3034"/>
                </a:lnTo>
                <a:lnTo>
                  <a:pt x="946" y="3035"/>
                </a:lnTo>
                <a:lnTo>
                  <a:pt x="957" y="3037"/>
                </a:lnTo>
                <a:lnTo>
                  <a:pt x="966" y="3039"/>
                </a:lnTo>
                <a:lnTo>
                  <a:pt x="977" y="3039"/>
                </a:lnTo>
                <a:lnTo>
                  <a:pt x="987" y="3042"/>
                </a:lnTo>
                <a:lnTo>
                  <a:pt x="997" y="3043"/>
                </a:lnTo>
                <a:lnTo>
                  <a:pt x="1007" y="3045"/>
                </a:lnTo>
                <a:lnTo>
                  <a:pt x="1009" y="3055"/>
                </a:lnTo>
                <a:lnTo>
                  <a:pt x="1012" y="3064"/>
                </a:lnTo>
                <a:lnTo>
                  <a:pt x="1014" y="3073"/>
                </a:lnTo>
                <a:lnTo>
                  <a:pt x="1016" y="3083"/>
                </a:lnTo>
                <a:lnTo>
                  <a:pt x="1025" y="3083"/>
                </a:lnTo>
                <a:lnTo>
                  <a:pt x="1033" y="3085"/>
                </a:lnTo>
                <a:lnTo>
                  <a:pt x="1043" y="3086"/>
                </a:lnTo>
                <a:lnTo>
                  <a:pt x="1052" y="3087"/>
                </a:lnTo>
                <a:lnTo>
                  <a:pt x="1060" y="3090"/>
                </a:lnTo>
                <a:lnTo>
                  <a:pt x="1069" y="3091"/>
                </a:lnTo>
                <a:lnTo>
                  <a:pt x="1079" y="3092"/>
                </a:lnTo>
                <a:lnTo>
                  <a:pt x="1088" y="3093"/>
                </a:lnTo>
                <a:lnTo>
                  <a:pt x="1104" y="3103"/>
                </a:lnTo>
                <a:lnTo>
                  <a:pt x="1121" y="3113"/>
                </a:lnTo>
                <a:lnTo>
                  <a:pt x="1137" y="3121"/>
                </a:lnTo>
                <a:lnTo>
                  <a:pt x="1152" y="3130"/>
                </a:lnTo>
                <a:lnTo>
                  <a:pt x="1168" y="3139"/>
                </a:lnTo>
                <a:lnTo>
                  <a:pt x="1185" y="3147"/>
                </a:lnTo>
                <a:lnTo>
                  <a:pt x="1202" y="3156"/>
                </a:lnTo>
                <a:lnTo>
                  <a:pt x="1217" y="3165"/>
                </a:lnTo>
                <a:lnTo>
                  <a:pt x="1229" y="3166"/>
                </a:lnTo>
                <a:lnTo>
                  <a:pt x="1240" y="3167"/>
                </a:lnTo>
                <a:lnTo>
                  <a:pt x="1251" y="3169"/>
                </a:lnTo>
                <a:lnTo>
                  <a:pt x="1262" y="3170"/>
                </a:lnTo>
                <a:lnTo>
                  <a:pt x="1274" y="3170"/>
                </a:lnTo>
                <a:lnTo>
                  <a:pt x="1285" y="3171"/>
                </a:lnTo>
                <a:lnTo>
                  <a:pt x="1297" y="3172"/>
                </a:lnTo>
                <a:lnTo>
                  <a:pt x="1308" y="3172"/>
                </a:lnTo>
                <a:lnTo>
                  <a:pt x="1317" y="3183"/>
                </a:lnTo>
                <a:lnTo>
                  <a:pt x="1326" y="3195"/>
                </a:lnTo>
                <a:lnTo>
                  <a:pt x="1335" y="3206"/>
                </a:lnTo>
                <a:lnTo>
                  <a:pt x="1343" y="3215"/>
                </a:lnTo>
                <a:lnTo>
                  <a:pt x="1363" y="3217"/>
                </a:lnTo>
                <a:lnTo>
                  <a:pt x="1383" y="3219"/>
                </a:lnTo>
                <a:lnTo>
                  <a:pt x="1403" y="3221"/>
                </a:lnTo>
                <a:lnTo>
                  <a:pt x="1422" y="3221"/>
                </a:lnTo>
                <a:lnTo>
                  <a:pt x="1443" y="3223"/>
                </a:lnTo>
                <a:lnTo>
                  <a:pt x="1462" y="3223"/>
                </a:lnTo>
                <a:lnTo>
                  <a:pt x="1482" y="3224"/>
                </a:lnTo>
                <a:lnTo>
                  <a:pt x="1502" y="3225"/>
                </a:lnTo>
                <a:lnTo>
                  <a:pt x="1525" y="3238"/>
                </a:lnTo>
                <a:lnTo>
                  <a:pt x="1547" y="3251"/>
                </a:lnTo>
                <a:lnTo>
                  <a:pt x="1571" y="3264"/>
                </a:lnTo>
                <a:lnTo>
                  <a:pt x="1595" y="3278"/>
                </a:lnTo>
                <a:lnTo>
                  <a:pt x="1619" y="3293"/>
                </a:lnTo>
                <a:lnTo>
                  <a:pt x="1643" y="3306"/>
                </a:lnTo>
                <a:lnTo>
                  <a:pt x="1667" y="3319"/>
                </a:lnTo>
                <a:lnTo>
                  <a:pt x="1692" y="3332"/>
                </a:lnTo>
                <a:lnTo>
                  <a:pt x="1701" y="3332"/>
                </a:lnTo>
                <a:lnTo>
                  <a:pt x="1711" y="3332"/>
                </a:lnTo>
                <a:lnTo>
                  <a:pt x="1721" y="3332"/>
                </a:lnTo>
                <a:lnTo>
                  <a:pt x="1732" y="3332"/>
                </a:lnTo>
                <a:lnTo>
                  <a:pt x="1742" y="3332"/>
                </a:lnTo>
                <a:lnTo>
                  <a:pt x="1751" y="3332"/>
                </a:lnTo>
                <a:lnTo>
                  <a:pt x="1762" y="3332"/>
                </a:lnTo>
                <a:lnTo>
                  <a:pt x="1772" y="3332"/>
                </a:lnTo>
                <a:lnTo>
                  <a:pt x="1780" y="3340"/>
                </a:lnTo>
                <a:lnTo>
                  <a:pt x="1790" y="3346"/>
                </a:lnTo>
                <a:lnTo>
                  <a:pt x="1799" y="3352"/>
                </a:lnTo>
                <a:lnTo>
                  <a:pt x="1809" y="3358"/>
                </a:lnTo>
                <a:lnTo>
                  <a:pt x="1817" y="3364"/>
                </a:lnTo>
                <a:lnTo>
                  <a:pt x="1826" y="3368"/>
                </a:lnTo>
                <a:lnTo>
                  <a:pt x="1835" y="3373"/>
                </a:lnTo>
                <a:lnTo>
                  <a:pt x="1843" y="3378"/>
                </a:lnTo>
                <a:lnTo>
                  <a:pt x="1871" y="3385"/>
                </a:lnTo>
                <a:lnTo>
                  <a:pt x="1889" y="3388"/>
                </a:lnTo>
                <a:lnTo>
                  <a:pt x="1901" y="3384"/>
                </a:lnTo>
                <a:lnTo>
                  <a:pt x="1905" y="3377"/>
                </a:lnTo>
                <a:lnTo>
                  <a:pt x="1905" y="3368"/>
                </a:lnTo>
                <a:lnTo>
                  <a:pt x="1899" y="3355"/>
                </a:lnTo>
                <a:lnTo>
                  <a:pt x="1891" y="3341"/>
                </a:lnTo>
                <a:lnTo>
                  <a:pt x="1883" y="3327"/>
                </a:lnTo>
                <a:lnTo>
                  <a:pt x="1876" y="3312"/>
                </a:lnTo>
                <a:lnTo>
                  <a:pt x="1868" y="3298"/>
                </a:lnTo>
                <a:lnTo>
                  <a:pt x="1864" y="3286"/>
                </a:lnTo>
                <a:lnTo>
                  <a:pt x="1863" y="3275"/>
                </a:lnTo>
                <a:lnTo>
                  <a:pt x="1867" y="3268"/>
                </a:lnTo>
                <a:lnTo>
                  <a:pt x="1877" y="3264"/>
                </a:lnTo>
                <a:lnTo>
                  <a:pt x="1896" y="3266"/>
                </a:lnTo>
                <a:lnTo>
                  <a:pt x="1922" y="3273"/>
                </a:lnTo>
                <a:lnTo>
                  <a:pt x="1935" y="3251"/>
                </a:lnTo>
                <a:lnTo>
                  <a:pt x="1947" y="3231"/>
                </a:lnTo>
                <a:lnTo>
                  <a:pt x="1957" y="3213"/>
                </a:lnTo>
                <a:lnTo>
                  <a:pt x="1965" y="3194"/>
                </a:lnTo>
                <a:lnTo>
                  <a:pt x="1975" y="3176"/>
                </a:lnTo>
                <a:lnTo>
                  <a:pt x="1984" y="3154"/>
                </a:lnTo>
                <a:lnTo>
                  <a:pt x="1995" y="3134"/>
                </a:lnTo>
                <a:lnTo>
                  <a:pt x="2007" y="3111"/>
                </a:lnTo>
                <a:lnTo>
                  <a:pt x="2008" y="3098"/>
                </a:lnTo>
                <a:lnTo>
                  <a:pt x="2013" y="3083"/>
                </a:lnTo>
                <a:lnTo>
                  <a:pt x="2019" y="3067"/>
                </a:lnTo>
                <a:lnTo>
                  <a:pt x="2026" y="3049"/>
                </a:lnTo>
                <a:lnTo>
                  <a:pt x="2035" y="3030"/>
                </a:lnTo>
                <a:lnTo>
                  <a:pt x="2041" y="3013"/>
                </a:lnTo>
                <a:lnTo>
                  <a:pt x="2045" y="2998"/>
                </a:lnTo>
                <a:lnTo>
                  <a:pt x="2046" y="2985"/>
                </a:lnTo>
                <a:lnTo>
                  <a:pt x="2059" y="2966"/>
                </a:lnTo>
                <a:lnTo>
                  <a:pt x="2071" y="2946"/>
                </a:lnTo>
                <a:lnTo>
                  <a:pt x="2085" y="2927"/>
                </a:lnTo>
                <a:lnTo>
                  <a:pt x="2096" y="2908"/>
                </a:lnTo>
                <a:lnTo>
                  <a:pt x="2107" y="2890"/>
                </a:lnTo>
                <a:lnTo>
                  <a:pt x="2118" y="2872"/>
                </a:lnTo>
                <a:lnTo>
                  <a:pt x="2130" y="2854"/>
                </a:lnTo>
                <a:lnTo>
                  <a:pt x="2142" y="2835"/>
                </a:lnTo>
                <a:lnTo>
                  <a:pt x="2148" y="2782"/>
                </a:lnTo>
                <a:lnTo>
                  <a:pt x="2159" y="2741"/>
                </a:lnTo>
                <a:lnTo>
                  <a:pt x="2171" y="2700"/>
                </a:lnTo>
                <a:lnTo>
                  <a:pt x="2174" y="2648"/>
                </a:lnTo>
                <a:lnTo>
                  <a:pt x="2187" y="2640"/>
                </a:lnTo>
                <a:lnTo>
                  <a:pt x="2201" y="2628"/>
                </a:lnTo>
                <a:lnTo>
                  <a:pt x="2217" y="2616"/>
                </a:lnTo>
                <a:lnTo>
                  <a:pt x="2232" y="2603"/>
                </a:lnTo>
                <a:lnTo>
                  <a:pt x="2247" y="2589"/>
                </a:lnTo>
                <a:lnTo>
                  <a:pt x="2263" y="2576"/>
                </a:lnTo>
                <a:lnTo>
                  <a:pt x="2276" y="2565"/>
                </a:lnTo>
                <a:lnTo>
                  <a:pt x="2289" y="2556"/>
                </a:lnTo>
                <a:lnTo>
                  <a:pt x="2298" y="2505"/>
                </a:lnTo>
                <a:lnTo>
                  <a:pt x="2304" y="2464"/>
                </a:lnTo>
                <a:lnTo>
                  <a:pt x="2309" y="2424"/>
                </a:lnTo>
                <a:lnTo>
                  <a:pt x="2320" y="2370"/>
                </a:lnTo>
                <a:lnTo>
                  <a:pt x="2330" y="2360"/>
                </a:lnTo>
                <a:lnTo>
                  <a:pt x="2347" y="2349"/>
                </a:lnTo>
                <a:lnTo>
                  <a:pt x="2366" y="2336"/>
                </a:lnTo>
                <a:lnTo>
                  <a:pt x="2388" y="2322"/>
                </a:lnTo>
                <a:lnTo>
                  <a:pt x="2412" y="2307"/>
                </a:lnTo>
                <a:lnTo>
                  <a:pt x="2431" y="2294"/>
                </a:lnTo>
                <a:lnTo>
                  <a:pt x="2448" y="2284"/>
                </a:lnTo>
                <a:lnTo>
                  <a:pt x="2457" y="2274"/>
                </a:lnTo>
                <a:lnTo>
                  <a:pt x="2455" y="2260"/>
                </a:lnTo>
                <a:lnTo>
                  <a:pt x="2455" y="2246"/>
                </a:lnTo>
                <a:lnTo>
                  <a:pt x="2459" y="2234"/>
                </a:lnTo>
                <a:lnTo>
                  <a:pt x="2462" y="2221"/>
                </a:lnTo>
                <a:lnTo>
                  <a:pt x="2467" y="2208"/>
                </a:lnTo>
                <a:lnTo>
                  <a:pt x="2470" y="2195"/>
                </a:lnTo>
                <a:lnTo>
                  <a:pt x="2472" y="2180"/>
                </a:lnTo>
                <a:lnTo>
                  <a:pt x="2470" y="2167"/>
                </a:lnTo>
                <a:lnTo>
                  <a:pt x="2482" y="2165"/>
                </a:lnTo>
                <a:lnTo>
                  <a:pt x="2493" y="2161"/>
                </a:lnTo>
                <a:lnTo>
                  <a:pt x="2504" y="2158"/>
                </a:lnTo>
                <a:lnTo>
                  <a:pt x="2516" y="2154"/>
                </a:lnTo>
                <a:lnTo>
                  <a:pt x="2528" y="2150"/>
                </a:lnTo>
                <a:lnTo>
                  <a:pt x="2538" y="2147"/>
                </a:lnTo>
                <a:lnTo>
                  <a:pt x="2549" y="2141"/>
                </a:lnTo>
                <a:lnTo>
                  <a:pt x="2560" y="2138"/>
                </a:lnTo>
                <a:lnTo>
                  <a:pt x="2565" y="2118"/>
                </a:lnTo>
                <a:lnTo>
                  <a:pt x="2573" y="2099"/>
                </a:lnTo>
                <a:lnTo>
                  <a:pt x="2580" y="2080"/>
                </a:lnTo>
                <a:lnTo>
                  <a:pt x="2589" y="2059"/>
                </a:lnTo>
                <a:lnTo>
                  <a:pt x="2597" y="2063"/>
                </a:lnTo>
                <a:lnTo>
                  <a:pt x="2603" y="2065"/>
                </a:lnTo>
                <a:lnTo>
                  <a:pt x="2610" y="2068"/>
                </a:lnTo>
                <a:lnTo>
                  <a:pt x="2618" y="2070"/>
                </a:lnTo>
                <a:lnTo>
                  <a:pt x="2625" y="2073"/>
                </a:lnTo>
                <a:lnTo>
                  <a:pt x="2634" y="2075"/>
                </a:lnTo>
                <a:lnTo>
                  <a:pt x="2642" y="2078"/>
                </a:lnTo>
                <a:lnTo>
                  <a:pt x="2650" y="2080"/>
                </a:lnTo>
                <a:lnTo>
                  <a:pt x="2657" y="2063"/>
                </a:lnTo>
                <a:lnTo>
                  <a:pt x="2664" y="2046"/>
                </a:lnTo>
                <a:lnTo>
                  <a:pt x="2668" y="2028"/>
                </a:lnTo>
                <a:lnTo>
                  <a:pt x="2673" y="2012"/>
                </a:lnTo>
                <a:lnTo>
                  <a:pt x="2678" y="2007"/>
                </a:lnTo>
                <a:lnTo>
                  <a:pt x="2683" y="2002"/>
                </a:lnTo>
                <a:lnTo>
                  <a:pt x="2689" y="1998"/>
                </a:lnTo>
                <a:lnTo>
                  <a:pt x="2694" y="1991"/>
                </a:lnTo>
                <a:lnTo>
                  <a:pt x="2700" y="1987"/>
                </a:lnTo>
                <a:lnTo>
                  <a:pt x="2705" y="1982"/>
                </a:lnTo>
                <a:lnTo>
                  <a:pt x="2712" y="1976"/>
                </a:lnTo>
                <a:lnTo>
                  <a:pt x="2716" y="1971"/>
                </a:lnTo>
                <a:lnTo>
                  <a:pt x="2726" y="1955"/>
                </a:lnTo>
                <a:lnTo>
                  <a:pt x="2736" y="1940"/>
                </a:lnTo>
                <a:lnTo>
                  <a:pt x="2747" y="1924"/>
                </a:lnTo>
                <a:lnTo>
                  <a:pt x="2760" y="1908"/>
                </a:lnTo>
                <a:lnTo>
                  <a:pt x="2771" y="1892"/>
                </a:lnTo>
                <a:lnTo>
                  <a:pt x="2783" y="1877"/>
                </a:lnTo>
                <a:lnTo>
                  <a:pt x="2798" y="1860"/>
                </a:lnTo>
                <a:lnTo>
                  <a:pt x="2811" y="1844"/>
                </a:lnTo>
                <a:lnTo>
                  <a:pt x="2834" y="1825"/>
                </a:lnTo>
                <a:lnTo>
                  <a:pt x="2859" y="1804"/>
                </a:lnTo>
                <a:lnTo>
                  <a:pt x="2882" y="1783"/>
                </a:lnTo>
                <a:lnTo>
                  <a:pt x="2906" y="1764"/>
                </a:lnTo>
                <a:lnTo>
                  <a:pt x="2929" y="1743"/>
                </a:lnTo>
                <a:lnTo>
                  <a:pt x="2953" y="1722"/>
                </a:lnTo>
                <a:lnTo>
                  <a:pt x="2974" y="1700"/>
                </a:lnTo>
                <a:lnTo>
                  <a:pt x="2998" y="1678"/>
                </a:lnTo>
                <a:lnTo>
                  <a:pt x="3019" y="1656"/>
                </a:lnTo>
                <a:lnTo>
                  <a:pt x="3043" y="1635"/>
                </a:lnTo>
                <a:lnTo>
                  <a:pt x="3067" y="1612"/>
                </a:lnTo>
                <a:lnTo>
                  <a:pt x="3089" y="1589"/>
                </a:lnTo>
                <a:lnTo>
                  <a:pt x="3112" y="1565"/>
                </a:lnTo>
                <a:lnTo>
                  <a:pt x="3135" y="1542"/>
                </a:lnTo>
                <a:lnTo>
                  <a:pt x="3160" y="1520"/>
                </a:lnTo>
                <a:lnTo>
                  <a:pt x="3183" y="1496"/>
                </a:lnTo>
                <a:lnTo>
                  <a:pt x="3208" y="1471"/>
                </a:lnTo>
                <a:lnTo>
                  <a:pt x="3233" y="1448"/>
                </a:lnTo>
                <a:lnTo>
                  <a:pt x="3259" y="1424"/>
                </a:lnTo>
                <a:lnTo>
                  <a:pt x="3284" y="1400"/>
                </a:lnTo>
                <a:lnTo>
                  <a:pt x="3311" y="1375"/>
                </a:lnTo>
                <a:lnTo>
                  <a:pt x="3339" y="1350"/>
                </a:lnTo>
                <a:lnTo>
                  <a:pt x="3368" y="1326"/>
                </a:lnTo>
                <a:lnTo>
                  <a:pt x="3397" y="1302"/>
                </a:lnTo>
                <a:lnTo>
                  <a:pt x="3428" y="1277"/>
                </a:lnTo>
                <a:lnTo>
                  <a:pt x="3458" y="1252"/>
                </a:lnTo>
                <a:lnTo>
                  <a:pt x="3489" y="1227"/>
                </a:lnTo>
                <a:lnTo>
                  <a:pt x="3523" y="1201"/>
                </a:lnTo>
                <a:lnTo>
                  <a:pt x="3556" y="1178"/>
                </a:lnTo>
                <a:lnTo>
                  <a:pt x="3591" y="1152"/>
                </a:lnTo>
                <a:lnTo>
                  <a:pt x="3628" y="1127"/>
                </a:lnTo>
                <a:lnTo>
                  <a:pt x="3666" y="1102"/>
                </a:lnTo>
                <a:lnTo>
                  <a:pt x="3682" y="1091"/>
                </a:lnTo>
                <a:lnTo>
                  <a:pt x="3700" y="1080"/>
                </a:lnTo>
                <a:lnTo>
                  <a:pt x="3717" y="1070"/>
                </a:lnTo>
                <a:lnTo>
                  <a:pt x="3733" y="1059"/>
                </a:lnTo>
                <a:lnTo>
                  <a:pt x="3751" y="1050"/>
                </a:lnTo>
                <a:lnTo>
                  <a:pt x="3768" y="1039"/>
                </a:lnTo>
                <a:lnTo>
                  <a:pt x="3785" y="1029"/>
                </a:lnTo>
                <a:lnTo>
                  <a:pt x="3805" y="1020"/>
                </a:lnTo>
                <a:lnTo>
                  <a:pt x="3814" y="1013"/>
                </a:lnTo>
                <a:lnTo>
                  <a:pt x="3825" y="1009"/>
                </a:lnTo>
                <a:lnTo>
                  <a:pt x="3836" y="1004"/>
                </a:lnTo>
                <a:lnTo>
                  <a:pt x="3846" y="1000"/>
                </a:lnTo>
                <a:lnTo>
                  <a:pt x="3856" y="994"/>
                </a:lnTo>
                <a:lnTo>
                  <a:pt x="3866" y="990"/>
                </a:lnTo>
                <a:lnTo>
                  <a:pt x="3876" y="983"/>
                </a:lnTo>
                <a:lnTo>
                  <a:pt x="3888" y="978"/>
                </a:lnTo>
                <a:lnTo>
                  <a:pt x="3906" y="967"/>
                </a:lnTo>
                <a:lnTo>
                  <a:pt x="3925" y="956"/>
                </a:lnTo>
                <a:lnTo>
                  <a:pt x="3943" y="946"/>
                </a:lnTo>
                <a:lnTo>
                  <a:pt x="3961" y="933"/>
                </a:lnTo>
                <a:lnTo>
                  <a:pt x="3980" y="923"/>
                </a:lnTo>
                <a:lnTo>
                  <a:pt x="3998" y="910"/>
                </a:lnTo>
                <a:lnTo>
                  <a:pt x="4017" y="899"/>
                </a:lnTo>
                <a:lnTo>
                  <a:pt x="4035" y="887"/>
                </a:lnTo>
                <a:lnTo>
                  <a:pt x="4047" y="879"/>
                </a:lnTo>
                <a:lnTo>
                  <a:pt x="4060" y="869"/>
                </a:lnTo>
                <a:lnTo>
                  <a:pt x="4071" y="860"/>
                </a:lnTo>
                <a:lnTo>
                  <a:pt x="4085" y="851"/>
                </a:lnTo>
                <a:lnTo>
                  <a:pt x="4097" y="842"/>
                </a:lnTo>
                <a:lnTo>
                  <a:pt x="4111" y="833"/>
                </a:lnTo>
                <a:lnTo>
                  <a:pt x="4123" y="825"/>
                </a:lnTo>
                <a:lnTo>
                  <a:pt x="4136" y="815"/>
                </a:lnTo>
                <a:lnTo>
                  <a:pt x="4141" y="803"/>
                </a:lnTo>
                <a:lnTo>
                  <a:pt x="4146" y="792"/>
                </a:lnTo>
                <a:lnTo>
                  <a:pt x="4152" y="781"/>
                </a:lnTo>
                <a:lnTo>
                  <a:pt x="4156" y="772"/>
                </a:lnTo>
                <a:lnTo>
                  <a:pt x="4165" y="764"/>
                </a:lnTo>
                <a:lnTo>
                  <a:pt x="4172" y="759"/>
                </a:lnTo>
                <a:lnTo>
                  <a:pt x="4180" y="751"/>
                </a:lnTo>
                <a:lnTo>
                  <a:pt x="4189" y="745"/>
                </a:lnTo>
                <a:lnTo>
                  <a:pt x="4198" y="738"/>
                </a:lnTo>
                <a:lnTo>
                  <a:pt x="4207" y="732"/>
                </a:lnTo>
                <a:lnTo>
                  <a:pt x="4215" y="725"/>
                </a:lnTo>
                <a:lnTo>
                  <a:pt x="4224" y="719"/>
                </a:lnTo>
                <a:lnTo>
                  <a:pt x="4227" y="725"/>
                </a:lnTo>
                <a:lnTo>
                  <a:pt x="4230" y="731"/>
                </a:lnTo>
                <a:lnTo>
                  <a:pt x="4233" y="737"/>
                </a:lnTo>
                <a:lnTo>
                  <a:pt x="4235" y="743"/>
                </a:lnTo>
                <a:lnTo>
                  <a:pt x="4249" y="734"/>
                </a:lnTo>
                <a:lnTo>
                  <a:pt x="4261" y="728"/>
                </a:lnTo>
                <a:lnTo>
                  <a:pt x="4275" y="719"/>
                </a:lnTo>
                <a:lnTo>
                  <a:pt x="4289" y="711"/>
                </a:lnTo>
                <a:lnTo>
                  <a:pt x="4302" y="704"/>
                </a:lnTo>
                <a:lnTo>
                  <a:pt x="4316" y="695"/>
                </a:lnTo>
                <a:lnTo>
                  <a:pt x="4330" y="688"/>
                </a:lnTo>
                <a:lnTo>
                  <a:pt x="4341" y="681"/>
                </a:lnTo>
                <a:lnTo>
                  <a:pt x="4351" y="666"/>
                </a:lnTo>
                <a:lnTo>
                  <a:pt x="4360" y="649"/>
                </a:lnTo>
                <a:lnTo>
                  <a:pt x="4369" y="633"/>
                </a:lnTo>
                <a:lnTo>
                  <a:pt x="4378" y="619"/>
                </a:lnTo>
                <a:lnTo>
                  <a:pt x="4389" y="609"/>
                </a:lnTo>
                <a:lnTo>
                  <a:pt x="4401" y="600"/>
                </a:lnTo>
                <a:lnTo>
                  <a:pt x="4413" y="592"/>
                </a:lnTo>
                <a:lnTo>
                  <a:pt x="4426" y="584"/>
                </a:lnTo>
                <a:lnTo>
                  <a:pt x="4437" y="576"/>
                </a:lnTo>
                <a:lnTo>
                  <a:pt x="4449" y="567"/>
                </a:lnTo>
                <a:lnTo>
                  <a:pt x="4459" y="556"/>
                </a:lnTo>
                <a:lnTo>
                  <a:pt x="4470" y="548"/>
                </a:lnTo>
                <a:lnTo>
                  <a:pt x="4475" y="534"/>
                </a:lnTo>
                <a:lnTo>
                  <a:pt x="4479" y="519"/>
                </a:lnTo>
                <a:lnTo>
                  <a:pt x="4483" y="505"/>
                </a:lnTo>
                <a:lnTo>
                  <a:pt x="4490" y="489"/>
                </a:lnTo>
                <a:lnTo>
                  <a:pt x="4500" y="481"/>
                </a:lnTo>
                <a:lnTo>
                  <a:pt x="4514" y="473"/>
                </a:lnTo>
                <a:lnTo>
                  <a:pt x="4525" y="466"/>
                </a:lnTo>
                <a:lnTo>
                  <a:pt x="4537" y="457"/>
                </a:lnTo>
                <a:lnTo>
                  <a:pt x="4548" y="448"/>
                </a:lnTo>
                <a:lnTo>
                  <a:pt x="4561" y="439"/>
                </a:lnTo>
                <a:lnTo>
                  <a:pt x="4571" y="432"/>
                </a:lnTo>
                <a:lnTo>
                  <a:pt x="4581" y="424"/>
                </a:lnTo>
                <a:lnTo>
                  <a:pt x="4595" y="420"/>
                </a:lnTo>
                <a:lnTo>
                  <a:pt x="4609" y="416"/>
                </a:lnTo>
                <a:lnTo>
                  <a:pt x="4622" y="412"/>
                </a:lnTo>
                <a:lnTo>
                  <a:pt x="4634" y="408"/>
                </a:lnTo>
                <a:lnTo>
                  <a:pt x="4648" y="403"/>
                </a:lnTo>
                <a:lnTo>
                  <a:pt x="4660" y="400"/>
                </a:lnTo>
                <a:lnTo>
                  <a:pt x="4672" y="395"/>
                </a:lnTo>
                <a:lnTo>
                  <a:pt x="4685" y="392"/>
                </a:lnTo>
                <a:lnTo>
                  <a:pt x="4692" y="384"/>
                </a:lnTo>
                <a:lnTo>
                  <a:pt x="4698" y="375"/>
                </a:lnTo>
                <a:lnTo>
                  <a:pt x="4704" y="368"/>
                </a:lnTo>
                <a:lnTo>
                  <a:pt x="4710" y="359"/>
                </a:lnTo>
                <a:lnTo>
                  <a:pt x="4716" y="351"/>
                </a:lnTo>
                <a:lnTo>
                  <a:pt x="4722" y="342"/>
                </a:lnTo>
                <a:lnTo>
                  <a:pt x="4728" y="333"/>
                </a:lnTo>
                <a:lnTo>
                  <a:pt x="4735" y="324"/>
                </a:lnTo>
                <a:lnTo>
                  <a:pt x="4745" y="318"/>
                </a:lnTo>
                <a:lnTo>
                  <a:pt x="4755" y="311"/>
                </a:lnTo>
                <a:lnTo>
                  <a:pt x="4764" y="305"/>
                </a:lnTo>
                <a:lnTo>
                  <a:pt x="4773" y="298"/>
                </a:lnTo>
                <a:lnTo>
                  <a:pt x="4784" y="291"/>
                </a:lnTo>
                <a:lnTo>
                  <a:pt x="4793" y="284"/>
                </a:lnTo>
                <a:lnTo>
                  <a:pt x="4802" y="277"/>
                </a:lnTo>
                <a:lnTo>
                  <a:pt x="4810" y="269"/>
                </a:lnTo>
                <a:lnTo>
                  <a:pt x="4816" y="274"/>
                </a:lnTo>
                <a:lnTo>
                  <a:pt x="4824" y="279"/>
                </a:lnTo>
                <a:lnTo>
                  <a:pt x="4831" y="285"/>
                </a:lnTo>
                <a:lnTo>
                  <a:pt x="4835" y="290"/>
                </a:lnTo>
                <a:lnTo>
                  <a:pt x="4845" y="282"/>
                </a:lnTo>
                <a:lnTo>
                  <a:pt x="4856" y="274"/>
                </a:lnTo>
                <a:lnTo>
                  <a:pt x="4865" y="266"/>
                </a:lnTo>
                <a:lnTo>
                  <a:pt x="4876" y="258"/>
                </a:lnTo>
                <a:lnTo>
                  <a:pt x="4885" y="248"/>
                </a:lnTo>
                <a:lnTo>
                  <a:pt x="4895" y="239"/>
                </a:lnTo>
                <a:lnTo>
                  <a:pt x="4906" y="231"/>
                </a:lnTo>
                <a:lnTo>
                  <a:pt x="4916" y="222"/>
                </a:lnTo>
                <a:lnTo>
                  <a:pt x="4904" y="228"/>
                </a:lnTo>
                <a:lnTo>
                  <a:pt x="4893" y="234"/>
                </a:lnTo>
                <a:lnTo>
                  <a:pt x="4881" y="241"/>
                </a:lnTo>
                <a:lnTo>
                  <a:pt x="4867" y="245"/>
                </a:lnTo>
                <a:lnTo>
                  <a:pt x="4856" y="251"/>
                </a:lnTo>
                <a:lnTo>
                  <a:pt x="4845" y="256"/>
                </a:lnTo>
                <a:lnTo>
                  <a:pt x="4833" y="261"/>
                </a:lnTo>
                <a:lnTo>
                  <a:pt x="4821" y="266"/>
                </a:lnTo>
                <a:lnTo>
                  <a:pt x="4832" y="241"/>
                </a:lnTo>
                <a:lnTo>
                  <a:pt x="4841" y="218"/>
                </a:lnTo>
                <a:lnTo>
                  <a:pt x="4847" y="194"/>
                </a:lnTo>
                <a:lnTo>
                  <a:pt x="4852" y="171"/>
                </a:lnTo>
                <a:lnTo>
                  <a:pt x="4844" y="178"/>
                </a:lnTo>
                <a:lnTo>
                  <a:pt x="4835" y="187"/>
                </a:lnTo>
                <a:lnTo>
                  <a:pt x="4826" y="195"/>
                </a:lnTo>
                <a:lnTo>
                  <a:pt x="4815" y="203"/>
                </a:lnTo>
                <a:lnTo>
                  <a:pt x="4806" y="211"/>
                </a:lnTo>
                <a:lnTo>
                  <a:pt x="4796" y="219"/>
                </a:lnTo>
                <a:lnTo>
                  <a:pt x="4785" y="228"/>
                </a:lnTo>
                <a:lnTo>
                  <a:pt x="4775" y="237"/>
                </a:lnTo>
                <a:lnTo>
                  <a:pt x="4768" y="247"/>
                </a:lnTo>
                <a:lnTo>
                  <a:pt x="4759" y="256"/>
                </a:lnTo>
                <a:lnTo>
                  <a:pt x="4752" y="266"/>
                </a:lnTo>
                <a:lnTo>
                  <a:pt x="4745" y="277"/>
                </a:lnTo>
                <a:lnTo>
                  <a:pt x="4738" y="288"/>
                </a:lnTo>
                <a:lnTo>
                  <a:pt x="4729" y="298"/>
                </a:lnTo>
                <a:lnTo>
                  <a:pt x="4722" y="309"/>
                </a:lnTo>
                <a:lnTo>
                  <a:pt x="4715" y="320"/>
                </a:lnTo>
                <a:lnTo>
                  <a:pt x="4708" y="324"/>
                </a:lnTo>
                <a:lnTo>
                  <a:pt x="4701" y="329"/>
                </a:lnTo>
                <a:lnTo>
                  <a:pt x="4694" y="335"/>
                </a:lnTo>
                <a:lnTo>
                  <a:pt x="4687" y="341"/>
                </a:lnTo>
                <a:lnTo>
                  <a:pt x="4679" y="346"/>
                </a:lnTo>
                <a:lnTo>
                  <a:pt x="4673" y="351"/>
                </a:lnTo>
                <a:lnTo>
                  <a:pt x="4667" y="355"/>
                </a:lnTo>
                <a:lnTo>
                  <a:pt x="4660" y="360"/>
                </a:lnTo>
                <a:lnTo>
                  <a:pt x="4655" y="359"/>
                </a:lnTo>
                <a:lnTo>
                  <a:pt x="4650" y="358"/>
                </a:lnTo>
                <a:lnTo>
                  <a:pt x="4646" y="355"/>
                </a:lnTo>
                <a:lnTo>
                  <a:pt x="4641" y="354"/>
                </a:lnTo>
                <a:lnTo>
                  <a:pt x="4636" y="353"/>
                </a:lnTo>
                <a:lnTo>
                  <a:pt x="4632" y="351"/>
                </a:lnTo>
                <a:lnTo>
                  <a:pt x="4626" y="349"/>
                </a:lnTo>
                <a:lnTo>
                  <a:pt x="4622" y="349"/>
                </a:lnTo>
                <a:lnTo>
                  <a:pt x="4600" y="366"/>
                </a:lnTo>
                <a:lnTo>
                  <a:pt x="4579" y="384"/>
                </a:lnTo>
                <a:lnTo>
                  <a:pt x="4558" y="402"/>
                </a:lnTo>
                <a:lnTo>
                  <a:pt x="4536" y="420"/>
                </a:lnTo>
                <a:lnTo>
                  <a:pt x="4514" y="438"/>
                </a:lnTo>
                <a:lnTo>
                  <a:pt x="4490" y="457"/>
                </a:lnTo>
                <a:lnTo>
                  <a:pt x="4469" y="476"/>
                </a:lnTo>
                <a:lnTo>
                  <a:pt x="4445" y="494"/>
                </a:lnTo>
                <a:lnTo>
                  <a:pt x="4435" y="499"/>
                </a:lnTo>
                <a:lnTo>
                  <a:pt x="4426" y="505"/>
                </a:lnTo>
                <a:lnTo>
                  <a:pt x="4415" y="509"/>
                </a:lnTo>
                <a:lnTo>
                  <a:pt x="4406" y="515"/>
                </a:lnTo>
                <a:lnTo>
                  <a:pt x="4396" y="519"/>
                </a:lnTo>
                <a:lnTo>
                  <a:pt x="4388" y="524"/>
                </a:lnTo>
                <a:lnTo>
                  <a:pt x="4378" y="530"/>
                </a:lnTo>
                <a:lnTo>
                  <a:pt x="4369" y="535"/>
                </a:lnTo>
                <a:lnTo>
                  <a:pt x="4363" y="533"/>
                </a:lnTo>
                <a:lnTo>
                  <a:pt x="4357" y="530"/>
                </a:lnTo>
                <a:lnTo>
                  <a:pt x="4351" y="528"/>
                </a:lnTo>
                <a:lnTo>
                  <a:pt x="4347" y="524"/>
                </a:lnTo>
                <a:lnTo>
                  <a:pt x="4340" y="522"/>
                </a:lnTo>
                <a:lnTo>
                  <a:pt x="4336" y="519"/>
                </a:lnTo>
                <a:lnTo>
                  <a:pt x="4330" y="517"/>
                </a:lnTo>
                <a:lnTo>
                  <a:pt x="4324" y="515"/>
                </a:lnTo>
                <a:lnTo>
                  <a:pt x="4299" y="533"/>
                </a:lnTo>
                <a:lnTo>
                  <a:pt x="4274" y="549"/>
                </a:lnTo>
                <a:lnTo>
                  <a:pt x="4249" y="568"/>
                </a:lnTo>
                <a:lnTo>
                  <a:pt x="4224" y="585"/>
                </a:lnTo>
                <a:lnTo>
                  <a:pt x="4201" y="602"/>
                </a:lnTo>
                <a:lnTo>
                  <a:pt x="4174" y="620"/>
                </a:lnTo>
                <a:lnTo>
                  <a:pt x="4150" y="637"/>
                </a:lnTo>
                <a:lnTo>
                  <a:pt x="4125" y="654"/>
                </a:lnTo>
                <a:lnTo>
                  <a:pt x="4099" y="671"/>
                </a:lnTo>
                <a:lnTo>
                  <a:pt x="4075" y="691"/>
                </a:lnTo>
                <a:lnTo>
                  <a:pt x="4050" y="707"/>
                </a:lnTo>
                <a:lnTo>
                  <a:pt x="4025" y="725"/>
                </a:lnTo>
                <a:lnTo>
                  <a:pt x="4000" y="742"/>
                </a:lnTo>
                <a:lnTo>
                  <a:pt x="3975" y="760"/>
                </a:lnTo>
                <a:lnTo>
                  <a:pt x="3950" y="778"/>
                </a:lnTo>
                <a:lnTo>
                  <a:pt x="3925" y="797"/>
                </a:lnTo>
                <a:lnTo>
                  <a:pt x="3918" y="788"/>
                </a:lnTo>
                <a:lnTo>
                  <a:pt x="3912" y="781"/>
                </a:lnTo>
                <a:lnTo>
                  <a:pt x="3906" y="771"/>
                </a:lnTo>
                <a:lnTo>
                  <a:pt x="3902" y="761"/>
                </a:lnTo>
                <a:lnTo>
                  <a:pt x="3912" y="754"/>
                </a:lnTo>
                <a:lnTo>
                  <a:pt x="3920" y="747"/>
                </a:lnTo>
                <a:lnTo>
                  <a:pt x="3931" y="738"/>
                </a:lnTo>
                <a:lnTo>
                  <a:pt x="3939" y="730"/>
                </a:lnTo>
                <a:lnTo>
                  <a:pt x="3949" y="721"/>
                </a:lnTo>
                <a:lnTo>
                  <a:pt x="3958" y="713"/>
                </a:lnTo>
                <a:lnTo>
                  <a:pt x="3969" y="704"/>
                </a:lnTo>
                <a:lnTo>
                  <a:pt x="3979" y="696"/>
                </a:lnTo>
                <a:lnTo>
                  <a:pt x="3986" y="694"/>
                </a:lnTo>
                <a:lnTo>
                  <a:pt x="3993" y="691"/>
                </a:lnTo>
                <a:lnTo>
                  <a:pt x="4000" y="691"/>
                </a:lnTo>
                <a:lnTo>
                  <a:pt x="4009" y="688"/>
                </a:lnTo>
                <a:lnTo>
                  <a:pt x="4017" y="685"/>
                </a:lnTo>
                <a:lnTo>
                  <a:pt x="4024" y="683"/>
                </a:lnTo>
                <a:lnTo>
                  <a:pt x="4033" y="680"/>
                </a:lnTo>
                <a:lnTo>
                  <a:pt x="4040" y="677"/>
                </a:lnTo>
                <a:lnTo>
                  <a:pt x="4044" y="670"/>
                </a:lnTo>
                <a:lnTo>
                  <a:pt x="4049" y="663"/>
                </a:lnTo>
                <a:lnTo>
                  <a:pt x="4054" y="657"/>
                </a:lnTo>
                <a:lnTo>
                  <a:pt x="4060" y="650"/>
                </a:lnTo>
                <a:lnTo>
                  <a:pt x="4064" y="643"/>
                </a:lnTo>
                <a:lnTo>
                  <a:pt x="4069" y="636"/>
                </a:lnTo>
                <a:lnTo>
                  <a:pt x="4075" y="628"/>
                </a:lnTo>
                <a:lnTo>
                  <a:pt x="4080" y="621"/>
                </a:lnTo>
                <a:lnTo>
                  <a:pt x="4090" y="617"/>
                </a:lnTo>
                <a:lnTo>
                  <a:pt x="4098" y="611"/>
                </a:lnTo>
                <a:lnTo>
                  <a:pt x="4109" y="606"/>
                </a:lnTo>
                <a:lnTo>
                  <a:pt x="4119" y="600"/>
                </a:lnTo>
                <a:lnTo>
                  <a:pt x="4127" y="595"/>
                </a:lnTo>
                <a:lnTo>
                  <a:pt x="4136" y="590"/>
                </a:lnTo>
                <a:lnTo>
                  <a:pt x="4146" y="584"/>
                </a:lnTo>
                <a:lnTo>
                  <a:pt x="4156" y="579"/>
                </a:lnTo>
                <a:lnTo>
                  <a:pt x="4163" y="565"/>
                </a:lnTo>
                <a:lnTo>
                  <a:pt x="4170" y="552"/>
                </a:lnTo>
                <a:lnTo>
                  <a:pt x="4176" y="539"/>
                </a:lnTo>
                <a:lnTo>
                  <a:pt x="4184" y="524"/>
                </a:lnTo>
                <a:lnTo>
                  <a:pt x="4190" y="517"/>
                </a:lnTo>
                <a:lnTo>
                  <a:pt x="4198" y="511"/>
                </a:lnTo>
                <a:lnTo>
                  <a:pt x="4205" y="505"/>
                </a:lnTo>
                <a:lnTo>
                  <a:pt x="4211" y="499"/>
                </a:lnTo>
                <a:lnTo>
                  <a:pt x="4218" y="493"/>
                </a:lnTo>
                <a:lnTo>
                  <a:pt x="4226" y="487"/>
                </a:lnTo>
                <a:lnTo>
                  <a:pt x="4234" y="481"/>
                </a:lnTo>
                <a:lnTo>
                  <a:pt x="4242" y="475"/>
                </a:lnTo>
                <a:lnTo>
                  <a:pt x="4235" y="473"/>
                </a:lnTo>
                <a:lnTo>
                  <a:pt x="4230" y="470"/>
                </a:lnTo>
                <a:lnTo>
                  <a:pt x="4224" y="468"/>
                </a:lnTo>
                <a:lnTo>
                  <a:pt x="4218" y="464"/>
                </a:lnTo>
                <a:lnTo>
                  <a:pt x="4213" y="462"/>
                </a:lnTo>
                <a:lnTo>
                  <a:pt x="4207" y="458"/>
                </a:lnTo>
                <a:lnTo>
                  <a:pt x="4202" y="455"/>
                </a:lnTo>
                <a:lnTo>
                  <a:pt x="4196" y="450"/>
                </a:lnTo>
                <a:lnTo>
                  <a:pt x="4207" y="442"/>
                </a:lnTo>
                <a:lnTo>
                  <a:pt x="4217" y="433"/>
                </a:lnTo>
                <a:lnTo>
                  <a:pt x="4228" y="425"/>
                </a:lnTo>
                <a:lnTo>
                  <a:pt x="4241" y="416"/>
                </a:lnTo>
                <a:lnTo>
                  <a:pt x="4252" y="408"/>
                </a:lnTo>
                <a:lnTo>
                  <a:pt x="4263" y="400"/>
                </a:lnTo>
                <a:lnTo>
                  <a:pt x="4274" y="392"/>
                </a:lnTo>
                <a:lnTo>
                  <a:pt x="4286" y="383"/>
                </a:lnTo>
                <a:lnTo>
                  <a:pt x="4291" y="377"/>
                </a:lnTo>
                <a:lnTo>
                  <a:pt x="4299" y="372"/>
                </a:lnTo>
                <a:lnTo>
                  <a:pt x="4307" y="366"/>
                </a:lnTo>
                <a:lnTo>
                  <a:pt x="4312" y="359"/>
                </a:lnTo>
                <a:lnTo>
                  <a:pt x="4321" y="349"/>
                </a:lnTo>
                <a:lnTo>
                  <a:pt x="4332" y="337"/>
                </a:lnTo>
                <a:lnTo>
                  <a:pt x="4339" y="326"/>
                </a:lnTo>
                <a:lnTo>
                  <a:pt x="4347" y="315"/>
                </a:lnTo>
                <a:lnTo>
                  <a:pt x="4356" y="304"/>
                </a:lnTo>
                <a:lnTo>
                  <a:pt x="4364" y="293"/>
                </a:lnTo>
                <a:lnTo>
                  <a:pt x="4374" y="282"/>
                </a:lnTo>
                <a:lnTo>
                  <a:pt x="4382" y="271"/>
                </a:lnTo>
                <a:lnTo>
                  <a:pt x="4360" y="281"/>
                </a:lnTo>
                <a:lnTo>
                  <a:pt x="4341" y="290"/>
                </a:lnTo>
                <a:lnTo>
                  <a:pt x="4320" y="299"/>
                </a:lnTo>
                <a:lnTo>
                  <a:pt x="4301" y="308"/>
                </a:lnTo>
                <a:lnTo>
                  <a:pt x="4279" y="318"/>
                </a:lnTo>
                <a:lnTo>
                  <a:pt x="4259" y="327"/>
                </a:lnTo>
                <a:lnTo>
                  <a:pt x="4238" y="338"/>
                </a:lnTo>
                <a:lnTo>
                  <a:pt x="4217" y="349"/>
                </a:lnTo>
                <a:lnTo>
                  <a:pt x="4213" y="346"/>
                </a:lnTo>
                <a:lnTo>
                  <a:pt x="4209" y="343"/>
                </a:lnTo>
                <a:lnTo>
                  <a:pt x="4204" y="342"/>
                </a:lnTo>
                <a:lnTo>
                  <a:pt x="4200" y="339"/>
                </a:lnTo>
                <a:lnTo>
                  <a:pt x="4194" y="338"/>
                </a:lnTo>
                <a:lnTo>
                  <a:pt x="4189" y="335"/>
                </a:lnTo>
                <a:lnTo>
                  <a:pt x="4185" y="335"/>
                </a:lnTo>
                <a:lnTo>
                  <a:pt x="4180" y="334"/>
                </a:lnTo>
                <a:lnTo>
                  <a:pt x="4186" y="328"/>
                </a:lnTo>
                <a:lnTo>
                  <a:pt x="4194" y="322"/>
                </a:lnTo>
                <a:lnTo>
                  <a:pt x="4200" y="316"/>
                </a:lnTo>
                <a:lnTo>
                  <a:pt x="4205" y="309"/>
                </a:lnTo>
                <a:lnTo>
                  <a:pt x="4211" y="303"/>
                </a:lnTo>
                <a:lnTo>
                  <a:pt x="4217" y="297"/>
                </a:lnTo>
                <a:lnTo>
                  <a:pt x="4224" y="291"/>
                </a:lnTo>
                <a:lnTo>
                  <a:pt x="4232" y="285"/>
                </a:lnTo>
                <a:lnTo>
                  <a:pt x="4251" y="271"/>
                </a:lnTo>
                <a:lnTo>
                  <a:pt x="4272" y="253"/>
                </a:lnTo>
                <a:lnTo>
                  <a:pt x="4297" y="234"/>
                </a:lnTo>
                <a:lnTo>
                  <a:pt x="4324" y="214"/>
                </a:lnTo>
                <a:lnTo>
                  <a:pt x="4351" y="195"/>
                </a:lnTo>
                <a:lnTo>
                  <a:pt x="4376" y="177"/>
                </a:lnTo>
                <a:lnTo>
                  <a:pt x="4398" y="162"/>
                </a:lnTo>
                <a:lnTo>
                  <a:pt x="4414" y="147"/>
                </a:lnTo>
                <a:lnTo>
                  <a:pt x="4419" y="124"/>
                </a:lnTo>
                <a:lnTo>
                  <a:pt x="4415" y="112"/>
                </a:lnTo>
                <a:lnTo>
                  <a:pt x="4408" y="112"/>
                </a:lnTo>
                <a:lnTo>
                  <a:pt x="4399" y="119"/>
                </a:lnTo>
                <a:lnTo>
                  <a:pt x="4387" y="127"/>
                </a:lnTo>
                <a:lnTo>
                  <a:pt x="4376" y="135"/>
                </a:lnTo>
                <a:lnTo>
                  <a:pt x="4367" y="140"/>
                </a:lnTo>
                <a:lnTo>
                  <a:pt x="4360" y="139"/>
                </a:lnTo>
                <a:lnTo>
                  <a:pt x="4351" y="146"/>
                </a:lnTo>
                <a:lnTo>
                  <a:pt x="4338" y="152"/>
                </a:lnTo>
                <a:lnTo>
                  <a:pt x="4322" y="160"/>
                </a:lnTo>
                <a:lnTo>
                  <a:pt x="4307" y="165"/>
                </a:lnTo>
                <a:lnTo>
                  <a:pt x="4291" y="173"/>
                </a:lnTo>
                <a:lnTo>
                  <a:pt x="4275" y="178"/>
                </a:lnTo>
                <a:lnTo>
                  <a:pt x="4261" y="187"/>
                </a:lnTo>
                <a:lnTo>
                  <a:pt x="4251" y="194"/>
                </a:lnTo>
                <a:lnTo>
                  <a:pt x="4247" y="203"/>
                </a:lnTo>
                <a:lnTo>
                  <a:pt x="4244" y="213"/>
                </a:lnTo>
                <a:lnTo>
                  <a:pt x="4241" y="223"/>
                </a:lnTo>
                <a:lnTo>
                  <a:pt x="4238" y="234"/>
                </a:lnTo>
                <a:lnTo>
                  <a:pt x="4232" y="239"/>
                </a:lnTo>
                <a:lnTo>
                  <a:pt x="4227" y="245"/>
                </a:lnTo>
                <a:lnTo>
                  <a:pt x="4221" y="251"/>
                </a:lnTo>
                <a:lnTo>
                  <a:pt x="4215" y="256"/>
                </a:lnTo>
                <a:lnTo>
                  <a:pt x="4207" y="262"/>
                </a:lnTo>
                <a:lnTo>
                  <a:pt x="4202" y="267"/>
                </a:lnTo>
                <a:lnTo>
                  <a:pt x="4194" y="273"/>
                </a:lnTo>
                <a:lnTo>
                  <a:pt x="4186" y="278"/>
                </a:lnTo>
                <a:lnTo>
                  <a:pt x="4180" y="271"/>
                </a:lnTo>
                <a:lnTo>
                  <a:pt x="4176" y="264"/>
                </a:lnTo>
                <a:lnTo>
                  <a:pt x="4170" y="258"/>
                </a:lnTo>
                <a:lnTo>
                  <a:pt x="4163" y="251"/>
                </a:lnTo>
                <a:lnTo>
                  <a:pt x="4158" y="244"/>
                </a:lnTo>
                <a:lnTo>
                  <a:pt x="4150" y="238"/>
                </a:lnTo>
                <a:lnTo>
                  <a:pt x="4143" y="232"/>
                </a:lnTo>
                <a:lnTo>
                  <a:pt x="4138" y="225"/>
                </a:lnTo>
                <a:lnTo>
                  <a:pt x="4146" y="212"/>
                </a:lnTo>
                <a:lnTo>
                  <a:pt x="4154" y="200"/>
                </a:lnTo>
                <a:lnTo>
                  <a:pt x="4161" y="187"/>
                </a:lnTo>
                <a:lnTo>
                  <a:pt x="4170" y="173"/>
                </a:lnTo>
                <a:lnTo>
                  <a:pt x="4180" y="167"/>
                </a:lnTo>
                <a:lnTo>
                  <a:pt x="4188" y="160"/>
                </a:lnTo>
                <a:lnTo>
                  <a:pt x="4197" y="152"/>
                </a:lnTo>
                <a:lnTo>
                  <a:pt x="4205" y="145"/>
                </a:lnTo>
                <a:lnTo>
                  <a:pt x="4214" y="137"/>
                </a:lnTo>
                <a:lnTo>
                  <a:pt x="4222" y="130"/>
                </a:lnTo>
                <a:lnTo>
                  <a:pt x="4230" y="123"/>
                </a:lnTo>
                <a:lnTo>
                  <a:pt x="4238" y="116"/>
                </a:lnTo>
                <a:lnTo>
                  <a:pt x="4245" y="106"/>
                </a:lnTo>
                <a:lnTo>
                  <a:pt x="4249" y="99"/>
                </a:lnTo>
                <a:lnTo>
                  <a:pt x="4255" y="90"/>
                </a:lnTo>
                <a:lnTo>
                  <a:pt x="4260" y="82"/>
                </a:lnTo>
                <a:lnTo>
                  <a:pt x="4266" y="73"/>
                </a:lnTo>
                <a:lnTo>
                  <a:pt x="4271" y="65"/>
                </a:lnTo>
                <a:lnTo>
                  <a:pt x="4277" y="55"/>
                </a:lnTo>
                <a:lnTo>
                  <a:pt x="4284" y="47"/>
                </a:lnTo>
                <a:lnTo>
                  <a:pt x="4274" y="48"/>
                </a:lnTo>
                <a:lnTo>
                  <a:pt x="4264" y="50"/>
                </a:lnTo>
                <a:lnTo>
                  <a:pt x="4255" y="52"/>
                </a:lnTo>
                <a:lnTo>
                  <a:pt x="4245" y="52"/>
                </a:lnTo>
                <a:lnTo>
                  <a:pt x="4234" y="55"/>
                </a:lnTo>
                <a:lnTo>
                  <a:pt x="4224" y="56"/>
                </a:lnTo>
                <a:lnTo>
                  <a:pt x="4214" y="59"/>
                </a:lnTo>
                <a:lnTo>
                  <a:pt x="4204" y="60"/>
                </a:lnTo>
                <a:lnTo>
                  <a:pt x="4207" y="44"/>
                </a:lnTo>
                <a:lnTo>
                  <a:pt x="4211" y="30"/>
                </a:lnTo>
                <a:lnTo>
                  <a:pt x="4213" y="16"/>
                </a:lnTo>
                <a:lnTo>
                  <a:pt x="4215" y="0"/>
                </a:lnTo>
                <a:lnTo>
                  <a:pt x="4205" y="7"/>
                </a:lnTo>
                <a:lnTo>
                  <a:pt x="4196" y="13"/>
                </a:lnTo>
                <a:lnTo>
                  <a:pt x="4185" y="19"/>
                </a:lnTo>
                <a:lnTo>
                  <a:pt x="4176" y="26"/>
                </a:lnTo>
                <a:lnTo>
                  <a:pt x="4167" y="33"/>
                </a:lnTo>
                <a:lnTo>
                  <a:pt x="4158" y="41"/>
                </a:lnTo>
                <a:lnTo>
                  <a:pt x="4150" y="48"/>
                </a:lnTo>
                <a:lnTo>
                  <a:pt x="4139" y="55"/>
                </a:lnTo>
                <a:lnTo>
                  <a:pt x="4134" y="63"/>
                </a:lnTo>
                <a:lnTo>
                  <a:pt x="4129" y="73"/>
                </a:lnTo>
                <a:lnTo>
                  <a:pt x="4123" y="82"/>
                </a:lnTo>
                <a:lnTo>
                  <a:pt x="4119" y="92"/>
                </a:lnTo>
                <a:lnTo>
                  <a:pt x="4113" y="102"/>
                </a:lnTo>
                <a:lnTo>
                  <a:pt x="4108" y="112"/>
                </a:lnTo>
                <a:lnTo>
                  <a:pt x="4101" y="123"/>
                </a:lnTo>
                <a:lnTo>
                  <a:pt x="4097" y="134"/>
                </a:lnTo>
                <a:lnTo>
                  <a:pt x="4088" y="134"/>
                </a:lnTo>
                <a:lnTo>
                  <a:pt x="4080" y="134"/>
                </a:lnTo>
                <a:lnTo>
                  <a:pt x="4071" y="134"/>
                </a:lnTo>
                <a:lnTo>
                  <a:pt x="4064" y="134"/>
                </a:lnTo>
                <a:lnTo>
                  <a:pt x="4054" y="134"/>
                </a:lnTo>
                <a:lnTo>
                  <a:pt x="4047" y="134"/>
                </a:lnTo>
                <a:lnTo>
                  <a:pt x="4038" y="134"/>
                </a:lnTo>
                <a:lnTo>
                  <a:pt x="4030" y="133"/>
                </a:lnTo>
                <a:lnTo>
                  <a:pt x="4016" y="143"/>
                </a:lnTo>
                <a:lnTo>
                  <a:pt x="4000" y="154"/>
                </a:lnTo>
                <a:lnTo>
                  <a:pt x="3986" y="165"/>
                </a:lnTo>
                <a:lnTo>
                  <a:pt x="3972" y="175"/>
                </a:lnTo>
                <a:lnTo>
                  <a:pt x="3956" y="186"/>
                </a:lnTo>
                <a:lnTo>
                  <a:pt x="3941" y="197"/>
                </a:lnTo>
                <a:lnTo>
                  <a:pt x="3928" y="207"/>
                </a:lnTo>
                <a:lnTo>
                  <a:pt x="3910" y="218"/>
                </a:lnTo>
                <a:lnTo>
                  <a:pt x="3863" y="251"/>
                </a:lnTo>
                <a:lnTo>
                  <a:pt x="3815" y="280"/>
                </a:lnTo>
                <a:lnTo>
                  <a:pt x="3768" y="307"/>
                </a:lnTo>
                <a:lnTo>
                  <a:pt x="3720" y="331"/>
                </a:lnTo>
                <a:lnTo>
                  <a:pt x="3672" y="357"/>
                </a:lnTo>
                <a:lnTo>
                  <a:pt x="3625" y="381"/>
                </a:lnTo>
                <a:lnTo>
                  <a:pt x="3577" y="405"/>
                </a:lnTo>
                <a:lnTo>
                  <a:pt x="3530" y="428"/>
                </a:lnTo>
                <a:lnTo>
                  <a:pt x="3483" y="456"/>
                </a:lnTo>
                <a:lnTo>
                  <a:pt x="3436" y="485"/>
                </a:lnTo>
                <a:lnTo>
                  <a:pt x="3389" y="516"/>
                </a:lnTo>
                <a:lnTo>
                  <a:pt x="3342" y="549"/>
                </a:lnTo>
                <a:lnTo>
                  <a:pt x="3296" y="590"/>
                </a:lnTo>
                <a:lnTo>
                  <a:pt x="3250" y="633"/>
                </a:lnTo>
                <a:lnTo>
                  <a:pt x="3203" y="682"/>
                </a:lnTo>
                <a:lnTo>
                  <a:pt x="3155" y="736"/>
                </a:lnTo>
                <a:lnTo>
                  <a:pt x="3112" y="764"/>
                </a:lnTo>
                <a:lnTo>
                  <a:pt x="3078" y="786"/>
                </a:lnTo>
                <a:lnTo>
                  <a:pt x="3052" y="803"/>
                </a:lnTo>
                <a:lnTo>
                  <a:pt x="3036" y="812"/>
                </a:lnTo>
                <a:lnTo>
                  <a:pt x="3028" y="815"/>
                </a:lnTo>
                <a:lnTo>
                  <a:pt x="3026" y="814"/>
                </a:lnTo>
                <a:lnTo>
                  <a:pt x="3028" y="809"/>
                </a:lnTo>
                <a:lnTo>
                  <a:pt x="3035" y="800"/>
                </a:lnTo>
                <a:lnTo>
                  <a:pt x="3044" y="790"/>
                </a:lnTo>
                <a:lnTo>
                  <a:pt x="3055" y="778"/>
                </a:lnTo>
                <a:lnTo>
                  <a:pt x="3070" y="766"/>
                </a:lnTo>
                <a:lnTo>
                  <a:pt x="3083" y="754"/>
                </a:lnTo>
                <a:lnTo>
                  <a:pt x="3094" y="743"/>
                </a:lnTo>
                <a:lnTo>
                  <a:pt x="3104" y="732"/>
                </a:lnTo>
                <a:lnTo>
                  <a:pt x="3112" y="725"/>
                </a:lnTo>
                <a:lnTo>
                  <a:pt x="3114" y="721"/>
                </a:lnTo>
                <a:lnTo>
                  <a:pt x="3136" y="710"/>
                </a:lnTo>
                <a:lnTo>
                  <a:pt x="3154" y="700"/>
                </a:lnTo>
                <a:lnTo>
                  <a:pt x="3167" y="691"/>
                </a:lnTo>
                <a:lnTo>
                  <a:pt x="3175" y="685"/>
                </a:lnTo>
                <a:lnTo>
                  <a:pt x="3180" y="682"/>
                </a:lnTo>
                <a:lnTo>
                  <a:pt x="3183" y="677"/>
                </a:lnTo>
                <a:lnTo>
                  <a:pt x="3180" y="675"/>
                </a:lnTo>
                <a:lnTo>
                  <a:pt x="3177" y="674"/>
                </a:lnTo>
                <a:lnTo>
                  <a:pt x="3173" y="674"/>
                </a:lnTo>
                <a:lnTo>
                  <a:pt x="3169" y="674"/>
                </a:lnTo>
                <a:lnTo>
                  <a:pt x="3164" y="673"/>
                </a:lnTo>
                <a:lnTo>
                  <a:pt x="3160" y="671"/>
                </a:lnTo>
                <a:lnTo>
                  <a:pt x="3158" y="669"/>
                </a:lnTo>
                <a:lnTo>
                  <a:pt x="3158" y="666"/>
                </a:lnTo>
                <a:lnTo>
                  <a:pt x="3160" y="660"/>
                </a:lnTo>
                <a:lnTo>
                  <a:pt x="3165" y="654"/>
                </a:lnTo>
                <a:lnTo>
                  <a:pt x="3173" y="645"/>
                </a:lnTo>
                <a:lnTo>
                  <a:pt x="3185" y="633"/>
                </a:lnTo>
                <a:lnTo>
                  <a:pt x="3203" y="620"/>
                </a:lnTo>
                <a:lnTo>
                  <a:pt x="3225" y="603"/>
                </a:lnTo>
                <a:lnTo>
                  <a:pt x="3253" y="584"/>
                </a:lnTo>
                <a:lnTo>
                  <a:pt x="3287" y="560"/>
                </a:lnTo>
                <a:lnTo>
                  <a:pt x="3327" y="533"/>
                </a:lnTo>
                <a:lnTo>
                  <a:pt x="3375" y="503"/>
                </a:lnTo>
                <a:lnTo>
                  <a:pt x="3432" y="466"/>
                </a:lnTo>
                <a:lnTo>
                  <a:pt x="3495" y="426"/>
                </a:lnTo>
                <a:lnTo>
                  <a:pt x="3569" y="383"/>
                </a:lnTo>
                <a:lnTo>
                  <a:pt x="3651" y="331"/>
                </a:lnTo>
                <a:lnTo>
                  <a:pt x="3744" y="278"/>
                </a:lnTo>
                <a:lnTo>
                  <a:pt x="3849" y="216"/>
                </a:lnTo>
                <a:lnTo>
                  <a:pt x="3962" y="150"/>
                </a:lnTo>
                <a:lnTo>
                  <a:pt x="3989" y="133"/>
                </a:lnTo>
                <a:lnTo>
                  <a:pt x="4011" y="116"/>
                </a:lnTo>
                <a:lnTo>
                  <a:pt x="4029" y="99"/>
                </a:lnTo>
                <a:lnTo>
                  <a:pt x="4042" y="84"/>
                </a:lnTo>
                <a:lnTo>
                  <a:pt x="4050" y="71"/>
                </a:lnTo>
                <a:lnTo>
                  <a:pt x="4054" y="61"/>
                </a:lnTo>
                <a:lnTo>
                  <a:pt x="4054" y="54"/>
                </a:lnTo>
                <a:lnTo>
                  <a:pt x="4050" y="52"/>
                </a:lnTo>
                <a:lnTo>
                  <a:pt x="4025" y="56"/>
                </a:lnTo>
                <a:lnTo>
                  <a:pt x="3998" y="69"/>
                </a:lnTo>
                <a:lnTo>
                  <a:pt x="3972" y="88"/>
                </a:lnTo>
                <a:lnTo>
                  <a:pt x="3944" y="106"/>
                </a:lnTo>
                <a:lnTo>
                  <a:pt x="3920" y="126"/>
                </a:lnTo>
                <a:lnTo>
                  <a:pt x="3899" y="139"/>
                </a:lnTo>
                <a:lnTo>
                  <a:pt x="3883" y="143"/>
                </a:lnTo>
                <a:lnTo>
                  <a:pt x="3870" y="133"/>
                </a:lnTo>
                <a:lnTo>
                  <a:pt x="3857" y="154"/>
                </a:lnTo>
                <a:lnTo>
                  <a:pt x="3855" y="162"/>
                </a:lnTo>
                <a:lnTo>
                  <a:pt x="3857" y="160"/>
                </a:lnTo>
                <a:lnTo>
                  <a:pt x="3860" y="151"/>
                </a:lnTo>
                <a:lnTo>
                  <a:pt x="3858" y="143"/>
                </a:lnTo>
                <a:lnTo>
                  <a:pt x="3845" y="143"/>
                </a:lnTo>
                <a:lnTo>
                  <a:pt x="3813" y="152"/>
                </a:lnTo>
                <a:lnTo>
                  <a:pt x="3759" y="177"/>
                </a:lnTo>
                <a:lnTo>
                  <a:pt x="3741" y="187"/>
                </a:lnTo>
                <a:lnTo>
                  <a:pt x="3722" y="197"/>
                </a:lnTo>
                <a:lnTo>
                  <a:pt x="3702" y="208"/>
                </a:lnTo>
                <a:lnTo>
                  <a:pt x="3678" y="222"/>
                </a:lnTo>
                <a:lnTo>
                  <a:pt x="3656" y="237"/>
                </a:lnTo>
                <a:lnTo>
                  <a:pt x="3630" y="251"/>
                </a:lnTo>
                <a:lnTo>
                  <a:pt x="3603" y="267"/>
                </a:lnTo>
                <a:lnTo>
                  <a:pt x="3577" y="284"/>
                </a:lnTo>
                <a:lnTo>
                  <a:pt x="3548" y="301"/>
                </a:lnTo>
                <a:lnTo>
                  <a:pt x="3520" y="318"/>
                </a:lnTo>
                <a:lnTo>
                  <a:pt x="3491" y="337"/>
                </a:lnTo>
                <a:lnTo>
                  <a:pt x="3460" y="357"/>
                </a:lnTo>
                <a:lnTo>
                  <a:pt x="3431" y="375"/>
                </a:lnTo>
                <a:lnTo>
                  <a:pt x="3400" y="395"/>
                </a:lnTo>
                <a:lnTo>
                  <a:pt x="3368" y="415"/>
                </a:lnTo>
                <a:lnTo>
                  <a:pt x="3338" y="435"/>
                </a:lnTo>
                <a:lnTo>
                  <a:pt x="3307" y="456"/>
                </a:lnTo>
                <a:lnTo>
                  <a:pt x="3274" y="476"/>
                </a:lnTo>
                <a:lnTo>
                  <a:pt x="3244" y="496"/>
                </a:lnTo>
                <a:lnTo>
                  <a:pt x="3214" y="516"/>
                </a:lnTo>
                <a:lnTo>
                  <a:pt x="3184" y="535"/>
                </a:lnTo>
                <a:lnTo>
                  <a:pt x="3154" y="556"/>
                </a:lnTo>
                <a:lnTo>
                  <a:pt x="3127" y="574"/>
                </a:lnTo>
                <a:lnTo>
                  <a:pt x="3098" y="594"/>
                </a:lnTo>
                <a:lnTo>
                  <a:pt x="3072" y="611"/>
                </a:lnTo>
                <a:lnTo>
                  <a:pt x="3046" y="628"/>
                </a:lnTo>
                <a:lnTo>
                  <a:pt x="3022" y="645"/>
                </a:lnTo>
                <a:lnTo>
                  <a:pt x="2998" y="660"/>
                </a:lnTo>
                <a:lnTo>
                  <a:pt x="2974" y="677"/>
                </a:lnTo>
                <a:lnTo>
                  <a:pt x="2955" y="691"/>
                </a:lnTo>
                <a:lnTo>
                  <a:pt x="2936" y="704"/>
                </a:lnTo>
                <a:lnTo>
                  <a:pt x="2918" y="715"/>
                </a:lnTo>
                <a:lnTo>
                  <a:pt x="2869" y="749"/>
                </a:lnTo>
                <a:lnTo>
                  <a:pt x="2819" y="783"/>
                </a:lnTo>
                <a:lnTo>
                  <a:pt x="2771" y="816"/>
                </a:lnTo>
                <a:lnTo>
                  <a:pt x="2723" y="847"/>
                </a:lnTo>
                <a:lnTo>
                  <a:pt x="2675" y="879"/>
                </a:lnTo>
                <a:lnTo>
                  <a:pt x="2628" y="910"/>
                </a:lnTo>
                <a:lnTo>
                  <a:pt x="2581" y="940"/>
                </a:lnTo>
                <a:lnTo>
                  <a:pt x="2536" y="970"/>
                </a:lnTo>
                <a:lnTo>
                  <a:pt x="2491" y="1000"/>
                </a:lnTo>
                <a:lnTo>
                  <a:pt x="2447" y="1031"/>
                </a:lnTo>
                <a:lnTo>
                  <a:pt x="2402" y="1060"/>
                </a:lnTo>
                <a:lnTo>
                  <a:pt x="2359" y="1089"/>
                </a:lnTo>
                <a:lnTo>
                  <a:pt x="2316" y="1117"/>
                </a:lnTo>
                <a:lnTo>
                  <a:pt x="2273" y="1148"/>
                </a:lnTo>
                <a:lnTo>
                  <a:pt x="2232" y="1178"/>
                </a:lnTo>
                <a:lnTo>
                  <a:pt x="2191" y="1206"/>
                </a:lnTo>
                <a:lnTo>
                  <a:pt x="2168" y="1227"/>
                </a:lnTo>
                <a:lnTo>
                  <a:pt x="2146" y="1249"/>
                </a:lnTo>
                <a:lnTo>
                  <a:pt x="2125" y="1271"/>
                </a:lnTo>
                <a:lnTo>
                  <a:pt x="2104" y="1293"/>
                </a:lnTo>
                <a:lnTo>
                  <a:pt x="2085" y="1316"/>
                </a:lnTo>
                <a:lnTo>
                  <a:pt x="2065" y="1338"/>
                </a:lnTo>
                <a:lnTo>
                  <a:pt x="2048" y="1362"/>
                </a:lnTo>
                <a:lnTo>
                  <a:pt x="2029" y="1384"/>
                </a:lnTo>
                <a:lnTo>
                  <a:pt x="2010" y="1407"/>
                </a:lnTo>
                <a:lnTo>
                  <a:pt x="1994" y="1430"/>
                </a:lnTo>
                <a:lnTo>
                  <a:pt x="1975" y="1453"/>
                </a:lnTo>
                <a:lnTo>
                  <a:pt x="1957" y="1475"/>
                </a:lnTo>
                <a:lnTo>
                  <a:pt x="1938" y="1498"/>
                </a:lnTo>
                <a:lnTo>
                  <a:pt x="1920" y="1518"/>
                </a:lnTo>
                <a:lnTo>
                  <a:pt x="1901" y="1539"/>
                </a:lnTo>
                <a:lnTo>
                  <a:pt x="1881" y="1559"/>
                </a:lnTo>
                <a:lnTo>
                  <a:pt x="1859" y="1580"/>
                </a:lnTo>
                <a:lnTo>
                  <a:pt x="1835" y="1607"/>
                </a:lnTo>
                <a:lnTo>
                  <a:pt x="1811" y="1637"/>
                </a:lnTo>
                <a:lnTo>
                  <a:pt x="1786" y="1671"/>
                </a:lnTo>
                <a:lnTo>
                  <a:pt x="1762" y="1704"/>
                </a:lnTo>
                <a:lnTo>
                  <a:pt x="1738" y="1734"/>
                </a:lnTo>
                <a:lnTo>
                  <a:pt x="1717" y="1760"/>
                </a:lnTo>
                <a:lnTo>
                  <a:pt x="1697" y="1779"/>
                </a:lnTo>
                <a:lnTo>
                  <a:pt x="1669" y="1799"/>
                </a:lnTo>
                <a:lnTo>
                  <a:pt x="1651" y="1814"/>
                </a:lnTo>
                <a:lnTo>
                  <a:pt x="1638" y="1823"/>
                </a:lnTo>
                <a:lnTo>
                  <a:pt x="1629" y="1830"/>
                </a:lnTo>
                <a:lnTo>
                  <a:pt x="1618" y="1836"/>
                </a:lnTo>
                <a:lnTo>
                  <a:pt x="1607" y="1846"/>
                </a:lnTo>
                <a:lnTo>
                  <a:pt x="1593" y="1859"/>
                </a:lnTo>
                <a:lnTo>
                  <a:pt x="1571" y="1880"/>
                </a:lnTo>
                <a:lnTo>
                  <a:pt x="1550" y="1913"/>
                </a:lnTo>
                <a:lnTo>
                  <a:pt x="1531" y="1947"/>
                </a:lnTo>
                <a:lnTo>
                  <a:pt x="1514" y="1983"/>
                </a:lnTo>
                <a:lnTo>
                  <a:pt x="1499" y="2021"/>
                </a:lnTo>
                <a:lnTo>
                  <a:pt x="1482" y="2057"/>
                </a:lnTo>
                <a:lnTo>
                  <a:pt x="1466" y="2093"/>
                </a:lnTo>
                <a:lnTo>
                  <a:pt x="1452" y="2128"/>
                </a:lnTo>
                <a:lnTo>
                  <a:pt x="1435" y="2161"/>
                </a:lnTo>
                <a:lnTo>
                  <a:pt x="1420" y="2132"/>
                </a:lnTo>
                <a:lnTo>
                  <a:pt x="1402" y="2104"/>
                </a:lnTo>
                <a:lnTo>
                  <a:pt x="1383" y="2075"/>
                </a:lnTo>
                <a:lnTo>
                  <a:pt x="1363" y="2046"/>
                </a:lnTo>
                <a:lnTo>
                  <a:pt x="1340" y="2018"/>
                </a:lnTo>
                <a:lnTo>
                  <a:pt x="1319" y="1989"/>
                </a:lnTo>
                <a:lnTo>
                  <a:pt x="1296" y="1961"/>
                </a:lnTo>
                <a:lnTo>
                  <a:pt x="1274" y="1933"/>
                </a:lnTo>
                <a:lnTo>
                  <a:pt x="1251" y="1903"/>
                </a:lnTo>
                <a:lnTo>
                  <a:pt x="1230" y="1874"/>
                </a:lnTo>
                <a:lnTo>
                  <a:pt x="1210" y="1847"/>
                </a:lnTo>
                <a:lnTo>
                  <a:pt x="1192" y="1818"/>
                </a:lnTo>
                <a:lnTo>
                  <a:pt x="1175" y="1789"/>
                </a:lnTo>
                <a:lnTo>
                  <a:pt x="1159" y="1761"/>
                </a:lnTo>
                <a:lnTo>
                  <a:pt x="1146" y="1732"/>
                </a:lnTo>
                <a:lnTo>
                  <a:pt x="1137" y="1705"/>
                </a:lnTo>
                <a:lnTo>
                  <a:pt x="1121" y="1665"/>
                </a:lnTo>
                <a:lnTo>
                  <a:pt x="1105" y="1624"/>
                </a:lnTo>
                <a:lnTo>
                  <a:pt x="1087" y="1580"/>
                </a:lnTo>
                <a:lnTo>
                  <a:pt x="1068" y="1537"/>
                </a:lnTo>
                <a:lnTo>
                  <a:pt x="1050" y="1493"/>
                </a:lnTo>
                <a:lnTo>
                  <a:pt x="1032" y="1449"/>
                </a:lnTo>
                <a:lnTo>
                  <a:pt x="1016" y="1407"/>
                </a:lnTo>
                <a:lnTo>
                  <a:pt x="1003" y="1367"/>
                </a:lnTo>
                <a:lnTo>
                  <a:pt x="979" y="1376"/>
                </a:lnTo>
                <a:lnTo>
                  <a:pt x="958" y="1386"/>
                </a:lnTo>
                <a:lnTo>
                  <a:pt x="935" y="1394"/>
                </a:lnTo>
                <a:lnTo>
                  <a:pt x="914" y="1403"/>
                </a:lnTo>
                <a:lnTo>
                  <a:pt x="891" y="1411"/>
                </a:lnTo>
                <a:lnTo>
                  <a:pt x="870" y="1418"/>
                </a:lnTo>
                <a:lnTo>
                  <a:pt x="847" y="1426"/>
                </a:lnTo>
                <a:lnTo>
                  <a:pt x="825" y="1435"/>
                </a:lnTo>
                <a:lnTo>
                  <a:pt x="808" y="1443"/>
                </a:lnTo>
                <a:lnTo>
                  <a:pt x="790" y="1450"/>
                </a:lnTo>
                <a:lnTo>
                  <a:pt x="773" y="1459"/>
                </a:lnTo>
                <a:lnTo>
                  <a:pt x="755" y="1467"/>
                </a:lnTo>
                <a:lnTo>
                  <a:pt x="738" y="1475"/>
                </a:lnTo>
                <a:lnTo>
                  <a:pt x="721" y="1484"/>
                </a:lnTo>
                <a:lnTo>
                  <a:pt x="704" y="1491"/>
                </a:lnTo>
                <a:lnTo>
                  <a:pt x="687" y="1499"/>
                </a:lnTo>
                <a:lnTo>
                  <a:pt x="669" y="1507"/>
                </a:lnTo>
                <a:lnTo>
                  <a:pt x="652" y="1515"/>
                </a:lnTo>
                <a:lnTo>
                  <a:pt x="636" y="1522"/>
                </a:lnTo>
                <a:lnTo>
                  <a:pt x="619" y="1531"/>
                </a:lnTo>
                <a:lnTo>
                  <a:pt x="602" y="1537"/>
                </a:lnTo>
                <a:lnTo>
                  <a:pt x="586" y="1546"/>
                </a:lnTo>
                <a:lnTo>
                  <a:pt x="569" y="1553"/>
                </a:lnTo>
                <a:lnTo>
                  <a:pt x="553" y="1561"/>
                </a:lnTo>
                <a:lnTo>
                  <a:pt x="550" y="1561"/>
                </a:lnTo>
                <a:lnTo>
                  <a:pt x="541" y="1561"/>
                </a:lnTo>
                <a:lnTo>
                  <a:pt x="527" y="1563"/>
                </a:lnTo>
                <a:lnTo>
                  <a:pt x="511" y="1567"/>
                </a:lnTo>
                <a:lnTo>
                  <a:pt x="491" y="1571"/>
                </a:lnTo>
                <a:lnTo>
                  <a:pt x="469" y="1577"/>
                </a:lnTo>
                <a:lnTo>
                  <a:pt x="445" y="1585"/>
                </a:lnTo>
                <a:lnTo>
                  <a:pt x="421" y="1592"/>
                </a:lnTo>
                <a:lnTo>
                  <a:pt x="396" y="1598"/>
                </a:lnTo>
                <a:lnTo>
                  <a:pt x="373" y="1605"/>
                </a:lnTo>
                <a:lnTo>
                  <a:pt x="351" y="1612"/>
                </a:lnTo>
                <a:lnTo>
                  <a:pt x="333" y="1616"/>
                </a:lnTo>
                <a:lnTo>
                  <a:pt x="315" y="1620"/>
                </a:lnTo>
                <a:lnTo>
                  <a:pt x="304" y="1624"/>
                </a:lnTo>
                <a:lnTo>
                  <a:pt x="297" y="1624"/>
                </a:lnTo>
                <a:lnTo>
                  <a:pt x="294" y="1622"/>
                </a:lnTo>
                <a:lnTo>
                  <a:pt x="275" y="1633"/>
                </a:lnTo>
                <a:lnTo>
                  <a:pt x="256" y="1643"/>
                </a:lnTo>
                <a:lnTo>
                  <a:pt x="237" y="1654"/>
                </a:lnTo>
                <a:lnTo>
                  <a:pt x="219" y="1665"/>
                </a:lnTo>
                <a:lnTo>
                  <a:pt x="199" y="1675"/>
                </a:lnTo>
                <a:lnTo>
                  <a:pt x="180" y="1685"/>
                </a:lnTo>
                <a:lnTo>
                  <a:pt x="161" y="1696"/>
                </a:lnTo>
                <a:lnTo>
                  <a:pt x="143" y="1707"/>
                </a:lnTo>
                <a:lnTo>
                  <a:pt x="124" y="1718"/>
                </a:lnTo>
                <a:lnTo>
                  <a:pt x="106" y="1729"/>
                </a:lnTo>
                <a:lnTo>
                  <a:pt x="87" y="1739"/>
                </a:lnTo>
                <a:lnTo>
                  <a:pt x="70" y="1750"/>
                </a:lnTo>
                <a:lnTo>
                  <a:pt x="53" y="1760"/>
                </a:lnTo>
                <a:lnTo>
                  <a:pt x="35" y="1771"/>
                </a:lnTo>
                <a:lnTo>
                  <a:pt x="18" y="1781"/>
                </a:lnTo>
                <a:lnTo>
                  <a:pt x="0" y="1792"/>
                </a:lnTo>
                <a:close/>
              </a:path>
            </a:pathLst>
          </a:custGeom>
          <a:solidFill>
            <a:srgbClr val="7D09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ctr" defTabSz="91440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가는각진제목체"/>
              <a:cs typeface="Arial"/>
            </a:endParaRPr>
          </a:p>
        </p:txBody>
      </p:sp>
      <p:sp>
        <p:nvSpPr>
          <p:cNvPr id="17" name="Freeform 1754"/>
          <p:cNvSpPr>
            <a:spLocks/>
          </p:cNvSpPr>
          <p:nvPr>
            <p:custDataLst>
              <p:tags r:id="rId3"/>
            </p:custDataLst>
          </p:nvPr>
        </p:nvSpPr>
        <p:spPr bwMode="gray">
          <a:xfrm>
            <a:off x="2023252" y="4614111"/>
            <a:ext cx="465791" cy="464579"/>
          </a:xfrm>
          <a:custGeom>
            <a:avLst/>
            <a:gdLst>
              <a:gd name="T0" fmla="*/ 2147483647 w 4916"/>
              <a:gd name="T1" fmla="*/ 2147483647 h 3388"/>
              <a:gd name="T2" fmla="*/ 2147483647 w 4916"/>
              <a:gd name="T3" fmla="*/ 2147483647 h 3388"/>
              <a:gd name="T4" fmla="*/ 2147483647 w 4916"/>
              <a:gd name="T5" fmla="*/ 2147483647 h 3388"/>
              <a:gd name="T6" fmla="*/ 2147483647 w 4916"/>
              <a:gd name="T7" fmla="*/ 2147483647 h 3388"/>
              <a:gd name="T8" fmla="*/ 2147483647 w 4916"/>
              <a:gd name="T9" fmla="*/ 2147483647 h 3388"/>
              <a:gd name="T10" fmla="*/ 2147483647 w 4916"/>
              <a:gd name="T11" fmla="*/ 2147483647 h 3388"/>
              <a:gd name="T12" fmla="*/ 2147483647 w 4916"/>
              <a:gd name="T13" fmla="*/ 2147483647 h 3388"/>
              <a:gd name="T14" fmla="*/ 2147483647 w 4916"/>
              <a:gd name="T15" fmla="*/ 2147483647 h 3388"/>
              <a:gd name="T16" fmla="*/ 2147483647 w 4916"/>
              <a:gd name="T17" fmla="*/ 2147483647 h 3388"/>
              <a:gd name="T18" fmla="*/ 2147483647 w 4916"/>
              <a:gd name="T19" fmla="*/ 2147483647 h 3388"/>
              <a:gd name="T20" fmla="*/ 2147483647 w 4916"/>
              <a:gd name="T21" fmla="*/ 2147483647 h 3388"/>
              <a:gd name="T22" fmla="*/ 2147483647 w 4916"/>
              <a:gd name="T23" fmla="*/ 2147483647 h 3388"/>
              <a:gd name="T24" fmla="*/ 2147483647 w 4916"/>
              <a:gd name="T25" fmla="*/ 2147483647 h 3388"/>
              <a:gd name="T26" fmla="*/ 2147483647 w 4916"/>
              <a:gd name="T27" fmla="*/ 2147483647 h 3388"/>
              <a:gd name="T28" fmla="*/ 2147483647 w 4916"/>
              <a:gd name="T29" fmla="*/ 2147483647 h 3388"/>
              <a:gd name="T30" fmla="*/ 2147483647 w 4916"/>
              <a:gd name="T31" fmla="*/ 2147483647 h 3388"/>
              <a:gd name="T32" fmla="*/ 2147483647 w 4916"/>
              <a:gd name="T33" fmla="*/ 2147483647 h 3388"/>
              <a:gd name="T34" fmla="*/ 2147483647 w 4916"/>
              <a:gd name="T35" fmla="*/ 2147483647 h 3388"/>
              <a:gd name="T36" fmla="*/ 2147483647 w 4916"/>
              <a:gd name="T37" fmla="*/ 2147483647 h 3388"/>
              <a:gd name="T38" fmla="*/ 2147483647 w 4916"/>
              <a:gd name="T39" fmla="*/ 2147483647 h 3388"/>
              <a:gd name="T40" fmla="*/ 2147483647 w 4916"/>
              <a:gd name="T41" fmla="*/ 2147483647 h 3388"/>
              <a:gd name="T42" fmla="*/ 2147483647 w 4916"/>
              <a:gd name="T43" fmla="*/ 2147483647 h 3388"/>
              <a:gd name="T44" fmla="*/ 2147483647 w 4916"/>
              <a:gd name="T45" fmla="*/ 2147483647 h 3388"/>
              <a:gd name="T46" fmla="*/ 2147483647 w 4916"/>
              <a:gd name="T47" fmla="*/ 2147483647 h 3388"/>
              <a:gd name="T48" fmla="*/ 2147483647 w 4916"/>
              <a:gd name="T49" fmla="*/ 2147483647 h 3388"/>
              <a:gd name="T50" fmla="*/ 2147483647 w 4916"/>
              <a:gd name="T51" fmla="*/ 2147483647 h 3388"/>
              <a:gd name="T52" fmla="*/ 2147483647 w 4916"/>
              <a:gd name="T53" fmla="*/ 2147483647 h 3388"/>
              <a:gd name="T54" fmla="*/ 2147483647 w 4916"/>
              <a:gd name="T55" fmla="*/ 2147483647 h 3388"/>
              <a:gd name="T56" fmla="*/ 2147483647 w 4916"/>
              <a:gd name="T57" fmla="*/ 2147483647 h 3388"/>
              <a:gd name="T58" fmla="*/ 2147483647 w 4916"/>
              <a:gd name="T59" fmla="*/ 2147483647 h 3388"/>
              <a:gd name="T60" fmla="*/ 2147483647 w 4916"/>
              <a:gd name="T61" fmla="*/ 2147483647 h 3388"/>
              <a:gd name="T62" fmla="*/ 2147483647 w 4916"/>
              <a:gd name="T63" fmla="*/ 2147483647 h 3388"/>
              <a:gd name="T64" fmla="*/ 2147483647 w 4916"/>
              <a:gd name="T65" fmla="*/ 2147483647 h 3388"/>
              <a:gd name="T66" fmla="*/ 2147483647 w 4916"/>
              <a:gd name="T67" fmla="*/ 2147483647 h 3388"/>
              <a:gd name="T68" fmla="*/ 2147483647 w 4916"/>
              <a:gd name="T69" fmla="*/ 2147483647 h 3388"/>
              <a:gd name="T70" fmla="*/ 2147483647 w 4916"/>
              <a:gd name="T71" fmla="*/ 2147483647 h 3388"/>
              <a:gd name="T72" fmla="*/ 2147483647 w 4916"/>
              <a:gd name="T73" fmla="*/ 2147483647 h 3388"/>
              <a:gd name="T74" fmla="*/ 2147483647 w 4916"/>
              <a:gd name="T75" fmla="*/ 2147483647 h 3388"/>
              <a:gd name="T76" fmla="*/ 2147483647 w 4916"/>
              <a:gd name="T77" fmla="*/ 2147483647 h 3388"/>
              <a:gd name="T78" fmla="*/ 2147483647 w 4916"/>
              <a:gd name="T79" fmla="*/ 2147483647 h 3388"/>
              <a:gd name="T80" fmla="*/ 2147483647 w 4916"/>
              <a:gd name="T81" fmla="*/ 2147483647 h 3388"/>
              <a:gd name="T82" fmla="*/ 2147483647 w 4916"/>
              <a:gd name="T83" fmla="*/ 2147483647 h 3388"/>
              <a:gd name="T84" fmla="*/ 2147483647 w 4916"/>
              <a:gd name="T85" fmla="*/ 2147483647 h 3388"/>
              <a:gd name="T86" fmla="*/ 2147483647 w 4916"/>
              <a:gd name="T87" fmla="*/ 2147483647 h 3388"/>
              <a:gd name="T88" fmla="*/ 2147483647 w 4916"/>
              <a:gd name="T89" fmla="*/ 2147483647 h 3388"/>
              <a:gd name="T90" fmla="*/ 2147483647 w 4916"/>
              <a:gd name="T91" fmla="*/ 2147483647 h 3388"/>
              <a:gd name="T92" fmla="*/ 2147483647 w 4916"/>
              <a:gd name="T93" fmla="*/ 2147483647 h 3388"/>
              <a:gd name="T94" fmla="*/ 2147483647 w 4916"/>
              <a:gd name="T95" fmla="*/ 2147483647 h 3388"/>
              <a:gd name="T96" fmla="*/ 2147483647 w 4916"/>
              <a:gd name="T97" fmla="*/ 2147483647 h 3388"/>
              <a:gd name="T98" fmla="*/ 2147483647 w 4916"/>
              <a:gd name="T99" fmla="*/ 2147483647 h 3388"/>
              <a:gd name="T100" fmla="*/ 2147483647 w 4916"/>
              <a:gd name="T101" fmla="*/ 2147483647 h 3388"/>
              <a:gd name="T102" fmla="*/ 2147483647 w 4916"/>
              <a:gd name="T103" fmla="*/ 2147483647 h 3388"/>
              <a:gd name="T104" fmla="*/ 2147483647 w 4916"/>
              <a:gd name="T105" fmla="*/ 2147483647 h 3388"/>
              <a:gd name="T106" fmla="*/ 2147483647 w 4916"/>
              <a:gd name="T107" fmla="*/ 2147483647 h 3388"/>
              <a:gd name="T108" fmla="*/ 2147483647 w 4916"/>
              <a:gd name="T109" fmla="*/ 2147483647 h 3388"/>
              <a:gd name="T110" fmla="*/ 2147483647 w 4916"/>
              <a:gd name="T111" fmla="*/ 2147483647 h 3388"/>
              <a:gd name="T112" fmla="*/ 2147483647 w 4916"/>
              <a:gd name="T113" fmla="*/ 2147483647 h 3388"/>
              <a:gd name="T114" fmla="*/ 2147483647 w 4916"/>
              <a:gd name="T115" fmla="*/ 2147483647 h 3388"/>
              <a:gd name="T116" fmla="*/ 2147483647 w 4916"/>
              <a:gd name="T117" fmla="*/ 2147483647 h 3388"/>
              <a:gd name="T118" fmla="*/ 2147483647 w 4916"/>
              <a:gd name="T119" fmla="*/ 2147483647 h 3388"/>
              <a:gd name="T120" fmla="*/ 2147483647 w 4916"/>
              <a:gd name="T121" fmla="*/ 2147483647 h 3388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w 4916"/>
              <a:gd name="T184" fmla="*/ 0 h 3388"/>
              <a:gd name="T185" fmla="*/ 4916 w 4916"/>
              <a:gd name="T186" fmla="*/ 3388 h 3388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T183" t="T184" r="T185" b="T186"/>
            <a:pathLst>
              <a:path w="4916" h="3388">
                <a:moveTo>
                  <a:pt x="0" y="1792"/>
                </a:moveTo>
                <a:lnTo>
                  <a:pt x="12" y="1808"/>
                </a:lnTo>
                <a:lnTo>
                  <a:pt x="25" y="1823"/>
                </a:lnTo>
                <a:lnTo>
                  <a:pt x="38" y="1838"/>
                </a:lnTo>
                <a:lnTo>
                  <a:pt x="53" y="1853"/>
                </a:lnTo>
                <a:lnTo>
                  <a:pt x="68" y="1867"/>
                </a:lnTo>
                <a:lnTo>
                  <a:pt x="83" y="1883"/>
                </a:lnTo>
                <a:lnTo>
                  <a:pt x="100" y="1897"/>
                </a:lnTo>
                <a:lnTo>
                  <a:pt x="116" y="1911"/>
                </a:lnTo>
                <a:lnTo>
                  <a:pt x="131" y="1927"/>
                </a:lnTo>
                <a:lnTo>
                  <a:pt x="148" y="1941"/>
                </a:lnTo>
                <a:lnTo>
                  <a:pt x="162" y="1955"/>
                </a:lnTo>
                <a:lnTo>
                  <a:pt x="178" y="1971"/>
                </a:lnTo>
                <a:lnTo>
                  <a:pt x="193" y="1985"/>
                </a:lnTo>
                <a:lnTo>
                  <a:pt x="206" y="2000"/>
                </a:lnTo>
                <a:lnTo>
                  <a:pt x="219" y="2014"/>
                </a:lnTo>
                <a:lnTo>
                  <a:pt x="231" y="2030"/>
                </a:lnTo>
                <a:lnTo>
                  <a:pt x="244" y="2058"/>
                </a:lnTo>
                <a:lnTo>
                  <a:pt x="261" y="2080"/>
                </a:lnTo>
                <a:lnTo>
                  <a:pt x="281" y="2098"/>
                </a:lnTo>
                <a:lnTo>
                  <a:pt x="301" y="2114"/>
                </a:lnTo>
                <a:lnTo>
                  <a:pt x="322" y="2129"/>
                </a:lnTo>
                <a:lnTo>
                  <a:pt x="342" y="2148"/>
                </a:lnTo>
                <a:lnTo>
                  <a:pt x="359" y="2169"/>
                </a:lnTo>
                <a:lnTo>
                  <a:pt x="375" y="2195"/>
                </a:lnTo>
                <a:lnTo>
                  <a:pt x="391" y="2223"/>
                </a:lnTo>
                <a:lnTo>
                  <a:pt x="415" y="2256"/>
                </a:lnTo>
                <a:lnTo>
                  <a:pt x="441" y="2294"/>
                </a:lnTo>
                <a:lnTo>
                  <a:pt x="471" y="2333"/>
                </a:lnTo>
                <a:lnTo>
                  <a:pt x="501" y="2373"/>
                </a:lnTo>
                <a:lnTo>
                  <a:pt x="527" y="2409"/>
                </a:lnTo>
                <a:lnTo>
                  <a:pt x="551" y="2442"/>
                </a:lnTo>
                <a:lnTo>
                  <a:pt x="569" y="2469"/>
                </a:lnTo>
                <a:lnTo>
                  <a:pt x="580" y="2492"/>
                </a:lnTo>
                <a:lnTo>
                  <a:pt x="597" y="2519"/>
                </a:lnTo>
                <a:lnTo>
                  <a:pt x="616" y="2552"/>
                </a:lnTo>
                <a:lnTo>
                  <a:pt x="638" y="2586"/>
                </a:lnTo>
                <a:lnTo>
                  <a:pt x="663" y="2626"/>
                </a:lnTo>
                <a:lnTo>
                  <a:pt x="689" y="2666"/>
                </a:lnTo>
                <a:lnTo>
                  <a:pt x="717" y="2708"/>
                </a:lnTo>
                <a:lnTo>
                  <a:pt x="747" y="2752"/>
                </a:lnTo>
                <a:lnTo>
                  <a:pt x="775" y="2794"/>
                </a:lnTo>
                <a:lnTo>
                  <a:pt x="803" y="2838"/>
                </a:lnTo>
                <a:lnTo>
                  <a:pt x="830" y="2878"/>
                </a:lnTo>
                <a:lnTo>
                  <a:pt x="855" y="2916"/>
                </a:lnTo>
                <a:lnTo>
                  <a:pt x="878" y="2952"/>
                </a:lnTo>
                <a:lnTo>
                  <a:pt x="897" y="2983"/>
                </a:lnTo>
                <a:lnTo>
                  <a:pt x="914" y="3011"/>
                </a:lnTo>
                <a:lnTo>
                  <a:pt x="926" y="3032"/>
                </a:lnTo>
                <a:lnTo>
                  <a:pt x="937" y="3034"/>
                </a:lnTo>
                <a:lnTo>
                  <a:pt x="946" y="3035"/>
                </a:lnTo>
                <a:lnTo>
                  <a:pt x="957" y="3037"/>
                </a:lnTo>
                <a:lnTo>
                  <a:pt x="966" y="3039"/>
                </a:lnTo>
                <a:lnTo>
                  <a:pt x="977" y="3039"/>
                </a:lnTo>
                <a:lnTo>
                  <a:pt x="987" y="3042"/>
                </a:lnTo>
                <a:lnTo>
                  <a:pt x="997" y="3043"/>
                </a:lnTo>
                <a:lnTo>
                  <a:pt x="1007" y="3045"/>
                </a:lnTo>
                <a:lnTo>
                  <a:pt x="1009" y="3055"/>
                </a:lnTo>
                <a:lnTo>
                  <a:pt x="1012" y="3064"/>
                </a:lnTo>
                <a:lnTo>
                  <a:pt x="1014" y="3073"/>
                </a:lnTo>
                <a:lnTo>
                  <a:pt x="1016" y="3083"/>
                </a:lnTo>
                <a:lnTo>
                  <a:pt x="1025" y="3083"/>
                </a:lnTo>
                <a:lnTo>
                  <a:pt x="1033" y="3085"/>
                </a:lnTo>
                <a:lnTo>
                  <a:pt x="1043" y="3086"/>
                </a:lnTo>
                <a:lnTo>
                  <a:pt x="1052" y="3087"/>
                </a:lnTo>
                <a:lnTo>
                  <a:pt x="1060" y="3090"/>
                </a:lnTo>
                <a:lnTo>
                  <a:pt x="1069" y="3091"/>
                </a:lnTo>
                <a:lnTo>
                  <a:pt x="1079" y="3092"/>
                </a:lnTo>
                <a:lnTo>
                  <a:pt x="1088" y="3093"/>
                </a:lnTo>
                <a:lnTo>
                  <a:pt x="1104" y="3103"/>
                </a:lnTo>
                <a:lnTo>
                  <a:pt x="1121" y="3113"/>
                </a:lnTo>
                <a:lnTo>
                  <a:pt x="1137" y="3121"/>
                </a:lnTo>
                <a:lnTo>
                  <a:pt x="1152" y="3130"/>
                </a:lnTo>
                <a:lnTo>
                  <a:pt x="1168" y="3139"/>
                </a:lnTo>
                <a:lnTo>
                  <a:pt x="1185" y="3147"/>
                </a:lnTo>
                <a:lnTo>
                  <a:pt x="1202" y="3156"/>
                </a:lnTo>
                <a:lnTo>
                  <a:pt x="1217" y="3165"/>
                </a:lnTo>
                <a:lnTo>
                  <a:pt x="1229" y="3166"/>
                </a:lnTo>
                <a:lnTo>
                  <a:pt x="1240" y="3167"/>
                </a:lnTo>
                <a:lnTo>
                  <a:pt x="1251" y="3169"/>
                </a:lnTo>
                <a:lnTo>
                  <a:pt x="1262" y="3170"/>
                </a:lnTo>
                <a:lnTo>
                  <a:pt x="1274" y="3170"/>
                </a:lnTo>
                <a:lnTo>
                  <a:pt x="1285" y="3171"/>
                </a:lnTo>
                <a:lnTo>
                  <a:pt x="1297" y="3172"/>
                </a:lnTo>
                <a:lnTo>
                  <a:pt x="1308" y="3172"/>
                </a:lnTo>
                <a:lnTo>
                  <a:pt x="1317" y="3183"/>
                </a:lnTo>
                <a:lnTo>
                  <a:pt x="1326" y="3195"/>
                </a:lnTo>
                <a:lnTo>
                  <a:pt x="1335" y="3206"/>
                </a:lnTo>
                <a:lnTo>
                  <a:pt x="1343" y="3215"/>
                </a:lnTo>
                <a:lnTo>
                  <a:pt x="1363" y="3217"/>
                </a:lnTo>
                <a:lnTo>
                  <a:pt x="1383" y="3219"/>
                </a:lnTo>
                <a:lnTo>
                  <a:pt x="1403" y="3221"/>
                </a:lnTo>
                <a:lnTo>
                  <a:pt x="1422" y="3221"/>
                </a:lnTo>
                <a:lnTo>
                  <a:pt x="1443" y="3223"/>
                </a:lnTo>
                <a:lnTo>
                  <a:pt x="1462" y="3223"/>
                </a:lnTo>
                <a:lnTo>
                  <a:pt x="1482" y="3224"/>
                </a:lnTo>
                <a:lnTo>
                  <a:pt x="1502" y="3225"/>
                </a:lnTo>
                <a:lnTo>
                  <a:pt x="1525" y="3238"/>
                </a:lnTo>
                <a:lnTo>
                  <a:pt x="1547" y="3251"/>
                </a:lnTo>
                <a:lnTo>
                  <a:pt x="1571" y="3264"/>
                </a:lnTo>
                <a:lnTo>
                  <a:pt x="1595" y="3278"/>
                </a:lnTo>
                <a:lnTo>
                  <a:pt x="1619" y="3293"/>
                </a:lnTo>
                <a:lnTo>
                  <a:pt x="1643" y="3306"/>
                </a:lnTo>
                <a:lnTo>
                  <a:pt x="1667" y="3319"/>
                </a:lnTo>
                <a:lnTo>
                  <a:pt x="1692" y="3332"/>
                </a:lnTo>
                <a:lnTo>
                  <a:pt x="1701" y="3332"/>
                </a:lnTo>
                <a:lnTo>
                  <a:pt x="1711" y="3332"/>
                </a:lnTo>
                <a:lnTo>
                  <a:pt x="1721" y="3332"/>
                </a:lnTo>
                <a:lnTo>
                  <a:pt x="1732" y="3332"/>
                </a:lnTo>
                <a:lnTo>
                  <a:pt x="1742" y="3332"/>
                </a:lnTo>
                <a:lnTo>
                  <a:pt x="1751" y="3332"/>
                </a:lnTo>
                <a:lnTo>
                  <a:pt x="1762" y="3332"/>
                </a:lnTo>
                <a:lnTo>
                  <a:pt x="1772" y="3332"/>
                </a:lnTo>
                <a:lnTo>
                  <a:pt x="1780" y="3340"/>
                </a:lnTo>
                <a:lnTo>
                  <a:pt x="1790" y="3346"/>
                </a:lnTo>
                <a:lnTo>
                  <a:pt x="1799" y="3352"/>
                </a:lnTo>
                <a:lnTo>
                  <a:pt x="1809" y="3358"/>
                </a:lnTo>
                <a:lnTo>
                  <a:pt x="1817" y="3364"/>
                </a:lnTo>
                <a:lnTo>
                  <a:pt x="1826" y="3368"/>
                </a:lnTo>
                <a:lnTo>
                  <a:pt x="1835" y="3373"/>
                </a:lnTo>
                <a:lnTo>
                  <a:pt x="1843" y="3378"/>
                </a:lnTo>
                <a:lnTo>
                  <a:pt x="1871" y="3385"/>
                </a:lnTo>
                <a:lnTo>
                  <a:pt x="1889" y="3388"/>
                </a:lnTo>
                <a:lnTo>
                  <a:pt x="1901" y="3384"/>
                </a:lnTo>
                <a:lnTo>
                  <a:pt x="1905" y="3377"/>
                </a:lnTo>
                <a:lnTo>
                  <a:pt x="1905" y="3368"/>
                </a:lnTo>
                <a:lnTo>
                  <a:pt x="1899" y="3355"/>
                </a:lnTo>
                <a:lnTo>
                  <a:pt x="1891" y="3341"/>
                </a:lnTo>
                <a:lnTo>
                  <a:pt x="1883" y="3327"/>
                </a:lnTo>
                <a:lnTo>
                  <a:pt x="1876" y="3312"/>
                </a:lnTo>
                <a:lnTo>
                  <a:pt x="1868" y="3298"/>
                </a:lnTo>
                <a:lnTo>
                  <a:pt x="1864" y="3286"/>
                </a:lnTo>
                <a:lnTo>
                  <a:pt x="1863" y="3275"/>
                </a:lnTo>
                <a:lnTo>
                  <a:pt x="1867" y="3268"/>
                </a:lnTo>
                <a:lnTo>
                  <a:pt x="1877" y="3264"/>
                </a:lnTo>
                <a:lnTo>
                  <a:pt x="1896" y="3266"/>
                </a:lnTo>
                <a:lnTo>
                  <a:pt x="1922" y="3273"/>
                </a:lnTo>
                <a:lnTo>
                  <a:pt x="1935" y="3251"/>
                </a:lnTo>
                <a:lnTo>
                  <a:pt x="1947" y="3231"/>
                </a:lnTo>
                <a:lnTo>
                  <a:pt x="1957" y="3213"/>
                </a:lnTo>
                <a:lnTo>
                  <a:pt x="1965" y="3194"/>
                </a:lnTo>
                <a:lnTo>
                  <a:pt x="1975" y="3176"/>
                </a:lnTo>
                <a:lnTo>
                  <a:pt x="1984" y="3154"/>
                </a:lnTo>
                <a:lnTo>
                  <a:pt x="1995" y="3134"/>
                </a:lnTo>
                <a:lnTo>
                  <a:pt x="2007" y="3111"/>
                </a:lnTo>
                <a:lnTo>
                  <a:pt x="2008" y="3098"/>
                </a:lnTo>
                <a:lnTo>
                  <a:pt x="2013" y="3083"/>
                </a:lnTo>
                <a:lnTo>
                  <a:pt x="2019" y="3067"/>
                </a:lnTo>
                <a:lnTo>
                  <a:pt x="2026" y="3049"/>
                </a:lnTo>
                <a:lnTo>
                  <a:pt x="2035" y="3030"/>
                </a:lnTo>
                <a:lnTo>
                  <a:pt x="2041" y="3013"/>
                </a:lnTo>
                <a:lnTo>
                  <a:pt x="2045" y="2998"/>
                </a:lnTo>
                <a:lnTo>
                  <a:pt x="2046" y="2985"/>
                </a:lnTo>
                <a:lnTo>
                  <a:pt x="2059" y="2966"/>
                </a:lnTo>
                <a:lnTo>
                  <a:pt x="2071" y="2946"/>
                </a:lnTo>
                <a:lnTo>
                  <a:pt x="2085" y="2927"/>
                </a:lnTo>
                <a:lnTo>
                  <a:pt x="2096" y="2908"/>
                </a:lnTo>
                <a:lnTo>
                  <a:pt x="2107" y="2890"/>
                </a:lnTo>
                <a:lnTo>
                  <a:pt x="2118" y="2872"/>
                </a:lnTo>
                <a:lnTo>
                  <a:pt x="2130" y="2854"/>
                </a:lnTo>
                <a:lnTo>
                  <a:pt x="2142" y="2835"/>
                </a:lnTo>
                <a:lnTo>
                  <a:pt x="2148" y="2782"/>
                </a:lnTo>
                <a:lnTo>
                  <a:pt x="2159" y="2741"/>
                </a:lnTo>
                <a:lnTo>
                  <a:pt x="2171" y="2700"/>
                </a:lnTo>
                <a:lnTo>
                  <a:pt x="2174" y="2648"/>
                </a:lnTo>
                <a:lnTo>
                  <a:pt x="2187" y="2640"/>
                </a:lnTo>
                <a:lnTo>
                  <a:pt x="2201" y="2628"/>
                </a:lnTo>
                <a:lnTo>
                  <a:pt x="2217" y="2616"/>
                </a:lnTo>
                <a:lnTo>
                  <a:pt x="2232" y="2603"/>
                </a:lnTo>
                <a:lnTo>
                  <a:pt x="2247" y="2589"/>
                </a:lnTo>
                <a:lnTo>
                  <a:pt x="2263" y="2576"/>
                </a:lnTo>
                <a:lnTo>
                  <a:pt x="2276" y="2565"/>
                </a:lnTo>
                <a:lnTo>
                  <a:pt x="2289" y="2556"/>
                </a:lnTo>
                <a:lnTo>
                  <a:pt x="2298" y="2505"/>
                </a:lnTo>
                <a:lnTo>
                  <a:pt x="2304" y="2464"/>
                </a:lnTo>
                <a:lnTo>
                  <a:pt x="2309" y="2424"/>
                </a:lnTo>
                <a:lnTo>
                  <a:pt x="2320" y="2370"/>
                </a:lnTo>
                <a:lnTo>
                  <a:pt x="2330" y="2360"/>
                </a:lnTo>
                <a:lnTo>
                  <a:pt x="2347" y="2349"/>
                </a:lnTo>
                <a:lnTo>
                  <a:pt x="2366" y="2336"/>
                </a:lnTo>
                <a:lnTo>
                  <a:pt x="2388" y="2322"/>
                </a:lnTo>
                <a:lnTo>
                  <a:pt x="2412" y="2307"/>
                </a:lnTo>
                <a:lnTo>
                  <a:pt x="2431" y="2294"/>
                </a:lnTo>
                <a:lnTo>
                  <a:pt x="2448" y="2284"/>
                </a:lnTo>
                <a:lnTo>
                  <a:pt x="2457" y="2274"/>
                </a:lnTo>
                <a:lnTo>
                  <a:pt x="2455" y="2260"/>
                </a:lnTo>
                <a:lnTo>
                  <a:pt x="2455" y="2246"/>
                </a:lnTo>
                <a:lnTo>
                  <a:pt x="2459" y="2234"/>
                </a:lnTo>
                <a:lnTo>
                  <a:pt x="2462" y="2221"/>
                </a:lnTo>
                <a:lnTo>
                  <a:pt x="2467" y="2208"/>
                </a:lnTo>
                <a:lnTo>
                  <a:pt x="2470" y="2195"/>
                </a:lnTo>
                <a:lnTo>
                  <a:pt x="2472" y="2180"/>
                </a:lnTo>
                <a:lnTo>
                  <a:pt x="2470" y="2167"/>
                </a:lnTo>
                <a:lnTo>
                  <a:pt x="2482" y="2165"/>
                </a:lnTo>
                <a:lnTo>
                  <a:pt x="2493" y="2161"/>
                </a:lnTo>
                <a:lnTo>
                  <a:pt x="2504" y="2158"/>
                </a:lnTo>
                <a:lnTo>
                  <a:pt x="2516" y="2154"/>
                </a:lnTo>
                <a:lnTo>
                  <a:pt x="2528" y="2150"/>
                </a:lnTo>
                <a:lnTo>
                  <a:pt x="2538" y="2147"/>
                </a:lnTo>
                <a:lnTo>
                  <a:pt x="2549" y="2141"/>
                </a:lnTo>
                <a:lnTo>
                  <a:pt x="2560" y="2138"/>
                </a:lnTo>
                <a:lnTo>
                  <a:pt x="2565" y="2118"/>
                </a:lnTo>
                <a:lnTo>
                  <a:pt x="2573" y="2099"/>
                </a:lnTo>
                <a:lnTo>
                  <a:pt x="2580" y="2080"/>
                </a:lnTo>
                <a:lnTo>
                  <a:pt x="2589" y="2059"/>
                </a:lnTo>
                <a:lnTo>
                  <a:pt x="2597" y="2063"/>
                </a:lnTo>
                <a:lnTo>
                  <a:pt x="2603" y="2065"/>
                </a:lnTo>
                <a:lnTo>
                  <a:pt x="2610" y="2068"/>
                </a:lnTo>
                <a:lnTo>
                  <a:pt x="2618" y="2070"/>
                </a:lnTo>
                <a:lnTo>
                  <a:pt x="2625" y="2073"/>
                </a:lnTo>
                <a:lnTo>
                  <a:pt x="2634" y="2075"/>
                </a:lnTo>
                <a:lnTo>
                  <a:pt x="2642" y="2078"/>
                </a:lnTo>
                <a:lnTo>
                  <a:pt x="2650" y="2080"/>
                </a:lnTo>
                <a:lnTo>
                  <a:pt x="2657" y="2063"/>
                </a:lnTo>
                <a:lnTo>
                  <a:pt x="2664" y="2046"/>
                </a:lnTo>
                <a:lnTo>
                  <a:pt x="2668" y="2028"/>
                </a:lnTo>
                <a:lnTo>
                  <a:pt x="2673" y="2012"/>
                </a:lnTo>
                <a:lnTo>
                  <a:pt x="2678" y="2007"/>
                </a:lnTo>
                <a:lnTo>
                  <a:pt x="2683" y="2002"/>
                </a:lnTo>
                <a:lnTo>
                  <a:pt x="2689" y="1998"/>
                </a:lnTo>
                <a:lnTo>
                  <a:pt x="2694" y="1991"/>
                </a:lnTo>
                <a:lnTo>
                  <a:pt x="2700" y="1987"/>
                </a:lnTo>
                <a:lnTo>
                  <a:pt x="2705" y="1982"/>
                </a:lnTo>
                <a:lnTo>
                  <a:pt x="2712" y="1976"/>
                </a:lnTo>
                <a:lnTo>
                  <a:pt x="2716" y="1971"/>
                </a:lnTo>
                <a:lnTo>
                  <a:pt x="2726" y="1955"/>
                </a:lnTo>
                <a:lnTo>
                  <a:pt x="2736" y="1940"/>
                </a:lnTo>
                <a:lnTo>
                  <a:pt x="2747" y="1924"/>
                </a:lnTo>
                <a:lnTo>
                  <a:pt x="2760" y="1908"/>
                </a:lnTo>
                <a:lnTo>
                  <a:pt x="2771" y="1892"/>
                </a:lnTo>
                <a:lnTo>
                  <a:pt x="2783" y="1877"/>
                </a:lnTo>
                <a:lnTo>
                  <a:pt x="2798" y="1860"/>
                </a:lnTo>
                <a:lnTo>
                  <a:pt x="2811" y="1844"/>
                </a:lnTo>
                <a:lnTo>
                  <a:pt x="2834" y="1825"/>
                </a:lnTo>
                <a:lnTo>
                  <a:pt x="2859" y="1804"/>
                </a:lnTo>
                <a:lnTo>
                  <a:pt x="2882" y="1783"/>
                </a:lnTo>
                <a:lnTo>
                  <a:pt x="2906" y="1764"/>
                </a:lnTo>
                <a:lnTo>
                  <a:pt x="2929" y="1743"/>
                </a:lnTo>
                <a:lnTo>
                  <a:pt x="2953" y="1722"/>
                </a:lnTo>
                <a:lnTo>
                  <a:pt x="2974" y="1700"/>
                </a:lnTo>
                <a:lnTo>
                  <a:pt x="2998" y="1678"/>
                </a:lnTo>
                <a:lnTo>
                  <a:pt x="3019" y="1656"/>
                </a:lnTo>
                <a:lnTo>
                  <a:pt x="3043" y="1635"/>
                </a:lnTo>
                <a:lnTo>
                  <a:pt x="3067" y="1612"/>
                </a:lnTo>
                <a:lnTo>
                  <a:pt x="3089" y="1589"/>
                </a:lnTo>
                <a:lnTo>
                  <a:pt x="3112" y="1565"/>
                </a:lnTo>
                <a:lnTo>
                  <a:pt x="3135" y="1542"/>
                </a:lnTo>
                <a:lnTo>
                  <a:pt x="3160" y="1520"/>
                </a:lnTo>
                <a:lnTo>
                  <a:pt x="3183" y="1496"/>
                </a:lnTo>
                <a:lnTo>
                  <a:pt x="3208" y="1471"/>
                </a:lnTo>
                <a:lnTo>
                  <a:pt x="3233" y="1448"/>
                </a:lnTo>
                <a:lnTo>
                  <a:pt x="3259" y="1424"/>
                </a:lnTo>
                <a:lnTo>
                  <a:pt x="3284" y="1400"/>
                </a:lnTo>
                <a:lnTo>
                  <a:pt x="3311" y="1375"/>
                </a:lnTo>
                <a:lnTo>
                  <a:pt x="3339" y="1350"/>
                </a:lnTo>
                <a:lnTo>
                  <a:pt x="3368" y="1326"/>
                </a:lnTo>
                <a:lnTo>
                  <a:pt x="3397" y="1302"/>
                </a:lnTo>
                <a:lnTo>
                  <a:pt x="3428" y="1277"/>
                </a:lnTo>
                <a:lnTo>
                  <a:pt x="3458" y="1252"/>
                </a:lnTo>
                <a:lnTo>
                  <a:pt x="3489" y="1227"/>
                </a:lnTo>
                <a:lnTo>
                  <a:pt x="3523" y="1201"/>
                </a:lnTo>
                <a:lnTo>
                  <a:pt x="3556" y="1178"/>
                </a:lnTo>
                <a:lnTo>
                  <a:pt x="3591" y="1152"/>
                </a:lnTo>
                <a:lnTo>
                  <a:pt x="3628" y="1127"/>
                </a:lnTo>
                <a:lnTo>
                  <a:pt x="3666" y="1102"/>
                </a:lnTo>
                <a:lnTo>
                  <a:pt x="3682" y="1091"/>
                </a:lnTo>
                <a:lnTo>
                  <a:pt x="3700" y="1080"/>
                </a:lnTo>
                <a:lnTo>
                  <a:pt x="3717" y="1070"/>
                </a:lnTo>
                <a:lnTo>
                  <a:pt x="3733" y="1059"/>
                </a:lnTo>
                <a:lnTo>
                  <a:pt x="3751" y="1050"/>
                </a:lnTo>
                <a:lnTo>
                  <a:pt x="3768" y="1039"/>
                </a:lnTo>
                <a:lnTo>
                  <a:pt x="3785" y="1029"/>
                </a:lnTo>
                <a:lnTo>
                  <a:pt x="3805" y="1020"/>
                </a:lnTo>
                <a:lnTo>
                  <a:pt x="3814" y="1013"/>
                </a:lnTo>
                <a:lnTo>
                  <a:pt x="3825" y="1009"/>
                </a:lnTo>
                <a:lnTo>
                  <a:pt x="3836" y="1004"/>
                </a:lnTo>
                <a:lnTo>
                  <a:pt x="3846" y="1000"/>
                </a:lnTo>
                <a:lnTo>
                  <a:pt x="3856" y="994"/>
                </a:lnTo>
                <a:lnTo>
                  <a:pt x="3866" y="990"/>
                </a:lnTo>
                <a:lnTo>
                  <a:pt x="3876" y="983"/>
                </a:lnTo>
                <a:lnTo>
                  <a:pt x="3888" y="978"/>
                </a:lnTo>
                <a:lnTo>
                  <a:pt x="3906" y="967"/>
                </a:lnTo>
                <a:lnTo>
                  <a:pt x="3925" y="956"/>
                </a:lnTo>
                <a:lnTo>
                  <a:pt x="3943" y="946"/>
                </a:lnTo>
                <a:lnTo>
                  <a:pt x="3961" y="933"/>
                </a:lnTo>
                <a:lnTo>
                  <a:pt x="3980" y="923"/>
                </a:lnTo>
                <a:lnTo>
                  <a:pt x="3998" y="910"/>
                </a:lnTo>
                <a:lnTo>
                  <a:pt x="4017" y="899"/>
                </a:lnTo>
                <a:lnTo>
                  <a:pt x="4035" y="887"/>
                </a:lnTo>
                <a:lnTo>
                  <a:pt x="4047" y="879"/>
                </a:lnTo>
                <a:lnTo>
                  <a:pt x="4060" y="869"/>
                </a:lnTo>
                <a:lnTo>
                  <a:pt x="4071" y="860"/>
                </a:lnTo>
                <a:lnTo>
                  <a:pt x="4085" y="851"/>
                </a:lnTo>
                <a:lnTo>
                  <a:pt x="4097" y="842"/>
                </a:lnTo>
                <a:lnTo>
                  <a:pt x="4111" y="833"/>
                </a:lnTo>
                <a:lnTo>
                  <a:pt x="4123" y="825"/>
                </a:lnTo>
                <a:lnTo>
                  <a:pt x="4136" y="815"/>
                </a:lnTo>
                <a:lnTo>
                  <a:pt x="4141" y="803"/>
                </a:lnTo>
                <a:lnTo>
                  <a:pt x="4146" y="792"/>
                </a:lnTo>
                <a:lnTo>
                  <a:pt x="4152" y="781"/>
                </a:lnTo>
                <a:lnTo>
                  <a:pt x="4156" y="772"/>
                </a:lnTo>
                <a:lnTo>
                  <a:pt x="4165" y="764"/>
                </a:lnTo>
                <a:lnTo>
                  <a:pt x="4172" y="759"/>
                </a:lnTo>
                <a:lnTo>
                  <a:pt x="4180" y="751"/>
                </a:lnTo>
                <a:lnTo>
                  <a:pt x="4189" y="745"/>
                </a:lnTo>
                <a:lnTo>
                  <a:pt x="4198" y="738"/>
                </a:lnTo>
                <a:lnTo>
                  <a:pt x="4207" y="732"/>
                </a:lnTo>
                <a:lnTo>
                  <a:pt x="4215" y="725"/>
                </a:lnTo>
                <a:lnTo>
                  <a:pt x="4224" y="719"/>
                </a:lnTo>
                <a:lnTo>
                  <a:pt x="4227" y="725"/>
                </a:lnTo>
                <a:lnTo>
                  <a:pt x="4230" y="731"/>
                </a:lnTo>
                <a:lnTo>
                  <a:pt x="4233" y="737"/>
                </a:lnTo>
                <a:lnTo>
                  <a:pt x="4235" y="743"/>
                </a:lnTo>
                <a:lnTo>
                  <a:pt x="4249" y="734"/>
                </a:lnTo>
                <a:lnTo>
                  <a:pt x="4261" y="728"/>
                </a:lnTo>
                <a:lnTo>
                  <a:pt x="4275" y="719"/>
                </a:lnTo>
                <a:lnTo>
                  <a:pt x="4289" y="711"/>
                </a:lnTo>
                <a:lnTo>
                  <a:pt x="4302" y="704"/>
                </a:lnTo>
                <a:lnTo>
                  <a:pt x="4316" y="695"/>
                </a:lnTo>
                <a:lnTo>
                  <a:pt x="4330" y="688"/>
                </a:lnTo>
                <a:lnTo>
                  <a:pt x="4341" y="681"/>
                </a:lnTo>
                <a:lnTo>
                  <a:pt x="4351" y="666"/>
                </a:lnTo>
                <a:lnTo>
                  <a:pt x="4360" y="649"/>
                </a:lnTo>
                <a:lnTo>
                  <a:pt x="4369" y="633"/>
                </a:lnTo>
                <a:lnTo>
                  <a:pt x="4378" y="619"/>
                </a:lnTo>
                <a:lnTo>
                  <a:pt x="4389" y="609"/>
                </a:lnTo>
                <a:lnTo>
                  <a:pt x="4401" y="600"/>
                </a:lnTo>
                <a:lnTo>
                  <a:pt x="4413" y="592"/>
                </a:lnTo>
                <a:lnTo>
                  <a:pt x="4426" y="584"/>
                </a:lnTo>
                <a:lnTo>
                  <a:pt x="4437" y="576"/>
                </a:lnTo>
                <a:lnTo>
                  <a:pt x="4449" y="567"/>
                </a:lnTo>
                <a:lnTo>
                  <a:pt x="4459" y="556"/>
                </a:lnTo>
                <a:lnTo>
                  <a:pt x="4470" y="548"/>
                </a:lnTo>
                <a:lnTo>
                  <a:pt x="4475" y="534"/>
                </a:lnTo>
                <a:lnTo>
                  <a:pt x="4479" y="519"/>
                </a:lnTo>
                <a:lnTo>
                  <a:pt x="4483" y="505"/>
                </a:lnTo>
                <a:lnTo>
                  <a:pt x="4490" y="489"/>
                </a:lnTo>
                <a:lnTo>
                  <a:pt x="4500" y="481"/>
                </a:lnTo>
                <a:lnTo>
                  <a:pt x="4514" y="473"/>
                </a:lnTo>
                <a:lnTo>
                  <a:pt x="4525" y="466"/>
                </a:lnTo>
                <a:lnTo>
                  <a:pt x="4537" y="457"/>
                </a:lnTo>
                <a:lnTo>
                  <a:pt x="4548" y="448"/>
                </a:lnTo>
                <a:lnTo>
                  <a:pt x="4561" y="439"/>
                </a:lnTo>
                <a:lnTo>
                  <a:pt x="4571" y="432"/>
                </a:lnTo>
                <a:lnTo>
                  <a:pt x="4581" y="424"/>
                </a:lnTo>
                <a:lnTo>
                  <a:pt x="4595" y="420"/>
                </a:lnTo>
                <a:lnTo>
                  <a:pt x="4609" y="416"/>
                </a:lnTo>
                <a:lnTo>
                  <a:pt x="4622" y="412"/>
                </a:lnTo>
                <a:lnTo>
                  <a:pt x="4634" y="408"/>
                </a:lnTo>
                <a:lnTo>
                  <a:pt x="4648" y="403"/>
                </a:lnTo>
                <a:lnTo>
                  <a:pt x="4660" y="400"/>
                </a:lnTo>
                <a:lnTo>
                  <a:pt x="4672" y="395"/>
                </a:lnTo>
                <a:lnTo>
                  <a:pt x="4685" y="392"/>
                </a:lnTo>
                <a:lnTo>
                  <a:pt x="4692" y="384"/>
                </a:lnTo>
                <a:lnTo>
                  <a:pt x="4698" y="375"/>
                </a:lnTo>
                <a:lnTo>
                  <a:pt x="4704" y="368"/>
                </a:lnTo>
                <a:lnTo>
                  <a:pt x="4710" y="359"/>
                </a:lnTo>
                <a:lnTo>
                  <a:pt x="4716" y="351"/>
                </a:lnTo>
                <a:lnTo>
                  <a:pt x="4722" y="342"/>
                </a:lnTo>
                <a:lnTo>
                  <a:pt x="4728" y="333"/>
                </a:lnTo>
                <a:lnTo>
                  <a:pt x="4735" y="324"/>
                </a:lnTo>
                <a:lnTo>
                  <a:pt x="4745" y="318"/>
                </a:lnTo>
                <a:lnTo>
                  <a:pt x="4755" y="311"/>
                </a:lnTo>
                <a:lnTo>
                  <a:pt x="4764" y="305"/>
                </a:lnTo>
                <a:lnTo>
                  <a:pt x="4773" y="298"/>
                </a:lnTo>
                <a:lnTo>
                  <a:pt x="4784" y="291"/>
                </a:lnTo>
                <a:lnTo>
                  <a:pt x="4793" y="284"/>
                </a:lnTo>
                <a:lnTo>
                  <a:pt x="4802" y="277"/>
                </a:lnTo>
                <a:lnTo>
                  <a:pt x="4810" y="269"/>
                </a:lnTo>
                <a:lnTo>
                  <a:pt x="4816" y="274"/>
                </a:lnTo>
                <a:lnTo>
                  <a:pt x="4824" y="279"/>
                </a:lnTo>
                <a:lnTo>
                  <a:pt x="4831" y="285"/>
                </a:lnTo>
                <a:lnTo>
                  <a:pt x="4835" y="290"/>
                </a:lnTo>
                <a:lnTo>
                  <a:pt x="4845" y="282"/>
                </a:lnTo>
                <a:lnTo>
                  <a:pt x="4856" y="274"/>
                </a:lnTo>
                <a:lnTo>
                  <a:pt x="4865" y="266"/>
                </a:lnTo>
                <a:lnTo>
                  <a:pt x="4876" y="258"/>
                </a:lnTo>
                <a:lnTo>
                  <a:pt x="4885" y="248"/>
                </a:lnTo>
                <a:lnTo>
                  <a:pt x="4895" y="239"/>
                </a:lnTo>
                <a:lnTo>
                  <a:pt x="4906" y="231"/>
                </a:lnTo>
                <a:lnTo>
                  <a:pt x="4916" y="222"/>
                </a:lnTo>
                <a:lnTo>
                  <a:pt x="4904" y="228"/>
                </a:lnTo>
                <a:lnTo>
                  <a:pt x="4893" y="234"/>
                </a:lnTo>
                <a:lnTo>
                  <a:pt x="4881" y="241"/>
                </a:lnTo>
                <a:lnTo>
                  <a:pt x="4867" y="245"/>
                </a:lnTo>
                <a:lnTo>
                  <a:pt x="4856" y="251"/>
                </a:lnTo>
                <a:lnTo>
                  <a:pt x="4845" y="256"/>
                </a:lnTo>
                <a:lnTo>
                  <a:pt x="4833" y="261"/>
                </a:lnTo>
                <a:lnTo>
                  <a:pt x="4821" y="266"/>
                </a:lnTo>
                <a:lnTo>
                  <a:pt x="4832" y="241"/>
                </a:lnTo>
                <a:lnTo>
                  <a:pt x="4841" y="218"/>
                </a:lnTo>
                <a:lnTo>
                  <a:pt x="4847" y="194"/>
                </a:lnTo>
                <a:lnTo>
                  <a:pt x="4852" y="171"/>
                </a:lnTo>
                <a:lnTo>
                  <a:pt x="4844" y="178"/>
                </a:lnTo>
                <a:lnTo>
                  <a:pt x="4835" y="187"/>
                </a:lnTo>
                <a:lnTo>
                  <a:pt x="4826" y="195"/>
                </a:lnTo>
                <a:lnTo>
                  <a:pt x="4815" y="203"/>
                </a:lnTo>
                <a:lnTo>
                  <a:pt x="4806" y="211"/>
                </a:lnTo>
                <a:lnTo>
                  <a:pt x="4796" y="219"/>
                </a:lnTo>
                <a:lnTo>
                  <a:pt x="4785" y="228"/>
                </a:lnTo>
                <a:lnTo>
                  <a:pt x="4775" y="237"/>
                </a:lnTo>
                <a:lnTo>
                  <a:pt x="4768" y="247"/>
                </a:lnTo>
                <a:lnTo>
                  <a:pt x="4759" y="256"/>
                </a:lnTo>
                <a:lnTo>
                  <a:pt x="4752" y="266"/>
                </a:lnTo>
                <a:lnTo>
                  <a:pt x="4745" y="277"/>
                </a:lnTo>
                <a:lnTo>
                  <a:pt x="4738" y="288"/>
                </a:lnTo>
                <a:lnTo>
                  <a:pt x="4729" y="298"/>
                </a:lnTo>
                <a:lnTo>
                  <a:pt x="4722" y="309"/>
                </a:lnTo>
                <a:lnTo>
                  <a:pt x="4715" y="320"/>
                </a:lnTo>
                <a:lnTo>
                  <a:pt x="4708" y="324"/>
                </a:lnTo>
                <a:lnTo>
                  <a:pt x="4701" y="329"/>
                </a:lnTo>
                <a:lnTo>
                  <a:pt x="4694" y="335"/>
                </a:lnTo>
                <a:lnTo>
                  <a:pt x="4687" y="341"/>
                </a:lnTo>
                <a:lnTo>
                  <a:pt x="4679" y="346"/>
                </a:lnTo>
                <a:lnTo>
                  <a:pt x="4673" y="351"/>
                </a:lnTo>
                <a:lnTo>
                  <a:pt x="4667" y="355"/>
                </a:lnTo>
                <a:lnTo>
                  <a:pt x="4660" y="360"/>
                </a:lnTo>
                <a:lnTo>
                  <a:pt x="4655" y="359"/>
                </a:lnTo>
                <a:lnTo>
                  <a:pt x="4650" y="358"/>
                </a:lnTo>
                <a:lnTo>
                  <a:pt x="4646" y="355"/>
                </a:lnTo>
                <a:lnTo>
                  <a:pt x="4641" y="354"/>
                </a:lnTo>
                <a:lnTo>
                  <a:pt x="4636" y="353"/>
                </a:lnTo>
                <a:lnTo>
                  <a:pt x="4632" y="351"/>
                </a:lnTo>
                <a:lnTo>
                  <a:pt x="4626" y="349"/>
                </a:lnTo>
                <a:lnTo>
                  <a:pt x="4622" y="349"/>
                </a:lnTo>
                <a:lnTo>
                  <a:pt x="4600" y="366"/>
                </a:lnTo>
                <a:lnTo>
                  <a:pt x="4579" y="384"/>
                </a:lnTo>
                <a:lnTo>
                  <a:pt x="4558" y="402"/>
                </a:lnTo>
                <a:lnTo>
                  <a:pt x="4536" y="420"/>
                </a:lnTo>
                <a:lnTo>
                  <a:pt x="4514" y="438"/>
                </a:lnTo>
                <a:lnTo>
                  <a:pt x="4490" y="457"/>
                </a:lnTo>
                <a:lnTo>
                  <a:pt x="4469" y="476"/>
                </a:lnTo>
                <a:lnTo>
                  <a:pt x="4445" y="494"/>
                </a:lnTo>
                <a:lnTo>
                  <a:pt x="4435" y="499"/>
                </a:lnTo>
                <a:lnTo>
                  <a:pt x="4426" y="505"/>
                </a:lnTo>
                <a:lnTo>
                  <a:pt x="4415" y="509"/>
                </a:lnTo>
                <a:lnTo>
                  <a:pt x="4406" y="515"/>
                </a:lnTo>
                <a:lnTo>
                  <a:pt x="4396" y="519"/>
                </a:lnTo>
                <a:lnTo>
                  <a:pt x="4388" y="524"/>
                </a:lnTo>
                <a:lnTo>
                  <a:pt x="4378" y="530"/>
                </a:lnTo>
                <a:lnTo>
                  <a:pt x="4369" y="535"/>
                </a:lnTo>
                <a:lnTo>
                  <a:pt x="4363" y="533"/>
                </a:lnTo>
                <a:lnTo>
                  <a:pt x="4357" y="530"/>
                </a:lnTo>
                <a:lnTo>
                  <a:pt x="4351" y="528"/>
                </a:lnTo>
                <a:lnTo>
                  <a:pt x="4347" y="524"/>
                </a:lnTo>
                <a:lnTo>
                  <a:pt x="4340" y="522"/>
                </a:lnTo>
                <a:lnTo>
                  <a:pt x="4336" y="519"/>
                </a:lnTo>
                <a:lnTo>
                  <a:pt x="4330" y="517"/>
                </a:lnTo>
                <a:lnTo>
                  <a:pt x="4324" y="515"/>
                </a:lnTo>
                <a:lnTo>
                  <a:pt x="4299" y="533"/>
                </a:lnTo>
                <a:lnTo>
                  <a:pt x="4274" y="549"/>
                </a:lnTo>
                <a:lnTo>
                  <a:pt x="4249" y="568"/>
                </a:lnTo>
                <a:lnTo>
                  <a:pt x="4224" y="585"/>
                </a:lnTo>
                <a:lnTo>
                  <a:pt x="4201" y="602"/>
                </a:lnTo>
                <a:lnTo>
                  <a:pt x="4174" y="620"/>
                </a:lnTo>
                <a:lnTo>
                  <a:pt x="4150" y="637"/>
                </a:lnTo>
                <a:lnTo>
                  <a:pt x="4125" y="654"/>
                </a:lnTo>
                <a:lnTo>
                  <a:pt x="4099" y="671"/>
                </a:lnTo>
                <a:lnTo>
                  <a:pt x="4075" y="691"/>
                </a:lnTo>
                <a:lnTo>
                  <a:pt x="4050" y="707"/>
                </a:lnTo>
                <a:lnTo>
                  <a:pt x="4025" y="725"/>
                </a:lnTo>
                <a:lnTo>
                  <a:pt x="4000" y="742"/>
                </a:lnTo>
                <a:lnTo>
                  <a:pt x="3975" y="760"/>
                </a:lnTo>
                <a:lnTo>
                  <a:pt x="3950" y="778"/>
                </a:lnTo>
                <a:lnTo>
                  <a:pt x="3925" y="797"/>
                </a:lnTo>
                <a:lnTo>
                  <a:pt x="3918" y="788"/>
                </a:lnTo>
                <a:lnTo>
                  <a:pt x="3912" y="781"/>
                </a:lnTo>
                <a:lnTo>
                  <a:pt x="3906" y="771"/>
                </a:lnTo>
                <a:lnTo>
                  <a:pt x="3902" y="761"/>
                </a:lnTo>
                <a:lnTo>
                  <a:pt x="3912" y="754"/>
                </a:lnTo>
                <a:lnTo>
                  <a:pt x="3920" y="747"/>
                </a:lnTo>
                <a:lnTo>
                  <a:pt x="3931" y="738"/>
                </a:lnTo>
                <a:lnTo>
                  <a:pt x="3939" y="730"/>
                </a:lnTo>
                <a:lnTo>
                  <a:pt x="3949" y="721"/>
                </a:lnTo>
                <a:lnTo>
                  <a:pt x="3958" y="713"/>
                </a:lnTo>
                <a:lnTo>
                  <a:pt x="3969" y="704"/>
                </a:lnTo>
                <a:lnTo>
                  <a:pt x="3979" y="696"/>
                </a:lnTo>
                <a:lnTo>
                  <a:pt x="3986" y="694"/>
                </a:lnTo>
                <a:lnTo>
                  <a:pt x="3993" y="691"/>
                </a:lnTo>
                <a:lnTo>
                  <a:pt x="4000" y="691"/>
                </a:lnTo>
                <a:lnTo>
                  <a:pt x="4009" y="688"/>
                </a:lnTo>
                <a:lnTo>
                  <a:pt x="4017" y="685"/>
                </a:lnTo>
                <a:lnTo>
                  <a:pt x="4024" y="683"/>
                </a:lnTo>
                <a:lnTo>
                  <a:pt x="4033" y="680"/>
                </a:lnTo>
                <a:lnTo>
                  <a:pt x="4040" y="677"/>
                </a:lnTo>
                <a:lnTo>
                  <a:pt x="4044" y="670"/>
                </a:lnTo>
                <a:lnTo>
                  <a:pt x="4049" y="663"/>
                </a:lnTo>
                <a:lnTo>
                  <a:pt x="4054" y="657"/>
                </a:lnTo>
                <a:lnTo>
                  <a:pt x="4060" y="650"/>
                </a:lnTo>
                <a:lnTo>
                  <a:pt x="4064" y="643"/>
                </a:lnTo>
                <a:lnTo>
                  <a:pt x="4069" y="636"/>
                </a:lnTo>
                <a:lnTo>
                  <a:pt x="4075" y="628"/>
                </a:lnTo>
                <a:lnTo>
                  <a:pt x="4080" y="621"/>
                </a:lnTo>
                <a:lnTo>
                  <a:pt x="4090" y="617"/>
                </a:lnTo>
                <a:lnTo>
                  <a:pt x="4098" y="611"/>
                </a:lnTo>
                <a:lnTo>
                  <a:pt x="4109" y="606"/>
                </a:lnTo>
                <a:lnTo>
                  <a:pt x="4119" y="600"/>
                </a:lnTo>
                <a:lnTo>
                  <a:pt x="4127" y="595"/>
                </a:lnTo>
                <a:lnTo>
                  <a:pt x="4136" y="590"/>
                </a:lnTo>
                <a:lnTo>
                  <a:pt x="4146" y="584"/>
                </a:lnTo>
                <a:lnTo>
                  <a:pt x="4156" y="579"/>
                </a:lnTo>
                <a:lnTo>
                  <a:pt x="4163" y="565"/>
                </a:lnTo>
                <a:lnTo>
                  <a:pt x="4170" y="552"/>
                </a:lnTo>
                <a:lnTo>
                  <a:pt x="4176" y="539"/>
                </a:lnTo>
                <a:lnTo>
                  <a:pt x="4184" y="524"/>
                </a:lnTo>
                <a:lnTo>
                  <a:pt x="4190" y="517"/>
                </a:lnTo>
                <a:lnTo>
                  <a:pt x="4198" y="511"/>
                </a:lnTo>
                <a:lnTo>
                  <a:pt x="4205" y="505"/>
                </a:lnTo>
                <a:lnTo>
                  <a:pt x="4211" y="499"/>
                </a:lnTo>
                <a:lnTo>
                  <a:pt x="4218" y="493"/>
                </a:lnTo>
                <a:lnTo>
                  <a:pt x="4226" y="487"/>
                </a:lnTo>
                <a:lnTo>
                  <a:pt x="4234" y="481"/>
                </a:lnTo>
                <a:lnTo>
                  <a:pt x="4242" y="475"/>
                </a:lnTo>
                <a:lnTo>
                  <a:pt x="4235" y="473"/>
                </a:lnTo>
                <a:lnTo>
                  <a:pt x="4230" y="470"/>
                </a:lnTo>
                <a:lnTo>
                  <a:pt x="4224" y="468"/>
                </a:lnTo>
                <a:lnTo>
                  <a:pt x="4218" y="464"/>
                </a:lnTo>
                <a:lnTo>
                  <a:pt x="4213" y="462"/>
                </a:lnTo>
                <a:lnTo>
                  <a:pt x="4207" y="458"/>
                </a:lnTo>
                <a:lnTo>
                  <a:pt x="4202" y="455"/>
                </a:lnTo>
                <a:lnTo>
                  <a:pt x="4196" y="450"/>
                </a:lnTo>
                <a:lnTo>
                  <a:pt x="4207" y="442"/>
                </a:lnTo>
                <a:lnTo>
                  <a:pt x="4217" y="433"/>
                </a:lnTo>
                <a:lnTo>
                  <a:pt x="4228" y="425"/>
                </a:lnTo>
                <a:lnTo>
                  <a:pt x="4241" y="416"/>
                </a:lnTo>
                <a:lnTo>
                  <a:pt x="4252" y="408"/>
                </a:lnTo>
                <a:lnTo>
                  <a:pt x="4263" y="400"/>
                </a:lnTo>
                <a:lnTo>
                  <a:pt x="4274" y="392"/>
                </a:lnTo>
                <a:lnTo>
                  <a:pt x="4286" y="383"/>
                </a:lnTo>
                <a:lnTo>
                  <a:pt x="4291" y="377"/>
                </a:lnTo>
                <a:lnTo>
                  <a:pt x="4299" y="372"/>
                </a:lnTo>
                <a:lnTo>
                  <a:pt x="4307" y="366"/>
                </a:lnTo>
                <a:lnTo>
                  <a:pt x="4312" y="359"/>
                </a:lnTo>
                <a:lnTo>
                  <a:pt x="4321" y="349"/>
                </a:lnTo>
                <a:lnTo>
                  <a:pt x="4332" y="337"/>
                </a:lnTo>
                <a:lnTo>
                  <a:pt x="4339" y="326"/>
                </a:lnTo>
                <a:lnTo>
                  <a:pt x="4347" y="315"/>
                </a:lnTo>
                <a:lnTo>
                  <a:pt x="4356" y="304"/>
                </a:lnTo>
                <a:lnTo>
                  <a:pt x="4364" y="293"/>
                </a:lnTo>
                <a:lnTo>
                  <a:pt x="4374" y="282"/>
                </a:lnTo>
                <a:lnTo>
                  <a:pt x="4382" y="271"/>
                </a:lnTo>
                <a:lnTo>
                  <a:pt x="4360" y="281"/>
                </a:lnTo>
                <a:lnTo>
                  <a:pt x="4341" y="290"/>
                </a:lnTo>
                <a:lnTo>
                  <a:pt x="4320" y="299"/>
                </a:lnTo>
                <a:lnTo>
                  <a:pt x="4301" y="308"/>
                </a:lnTo>
                <a:lnTo>
                  <a:pt x="4279" y="318"/>
                </a:lnTo>
                <a:lnTo>
                  <a:pt x="4259" y="327"/>
                </a:lnTo>
                <a:lnTo>
                  <a:pt x="4238" y="338"/>
                </a:lnTo>
                <a:lnTo>
                  <a:pt x="4217" y="349"/>
                </a:lnTo>
                <a:lnTo>
                  <a:pt x="4213" y="346"/>
                </a:lnTo>
                <a:lnTo>
                  <a:pt x="4209" y="343"/>
                </a:lnTo>
                <a:lnTo>
                  <a:pt x="4204" y="342"/>
                </a:lnTo>
                <a:lnTo>
                  <a:pt x="4200" y="339"/>
                </a:lnTo>
                <a:lnTo>
                  <a:pt x="4194" y="338"/>
                </a:lnTo>
                <a:lnTo>
                  <a:pt x="4189" y="335"/>
                </a:lnTo>
                <a:lnTo>
                  <a:pt x="4185" y="335"/>
                </a:lnTo>
                <a:lnTo>
                  <a:pt x="4180" y="334"/>
                </a:lnTo>
                <a:lnTo>
                  <a:pt x="4186" y="328"/>
                </a:lnTo>
                <a:lnTo>
                  <a:pt x="4194" y="322"/>
                </a:lnTo>
                <a:lnTo>
                  <a:pt x="4200" y="316"/>
                </a:lnTo>
                <a:lnTo>
                  <a:pt x="4205" y="309"/>
                </a:lnTo>
                <a:lnTo>
                  <a:pt x="4211" y="303"/>
                </a:lnTo>
                <a:lnTo>
                  <a:pt x="4217" y="297"/>
                </a:lnTo>
                <a:lnTo>
                  <a:pt x="4224" y="291"/>
                </a:lnTo>
                <a:lnTo>
                  <a:pt x="4232" y="285"/>
                </a:lnTo>
                <a:lnTo>
                  <a:pt x="4251" y="271"/>
                </a:lnTo>
                <a:lnTo>
                  <a:pt x="4272" y="253"/>
                </a:lnTo>
                <a:lnTo>
                  <a:pt x="4297" y="234"/>
                </a:lnTo>
                <a:lnTo>
                  <a:pt x="4324" y="214"/>
                </a:lnTo>
                <a:lnTo>
                  <a:pt x="4351" y="195"/>
                </a:lnTo>
                <a:lnTo>
                  <a:pt x="4376" y="177"/>
                </a:lnTo>
                <a:lnTo>
                  <a:pt x="4398" y="162"/>
                </a:lnTo>
                <a:lnTo>
                  <a:pt x="4414" y="147"/>
                </a:lnTo>
                <a:lnTo>
                  <a:pt x="4419" y="124"/>
                </a:lnTo>
                <a:lnTo>
                  <a:pt x="4415" y="112"/>
                </a:lnTo>
                <a:lnTo>
                  <a:pt x="4408" y="112"/>
                </a:lnTo>
                <a:lnTo>
                  <a:pt x="4399" y="119"/>
                </a:lnTo>
                <a:lnTo>
                  <a:pt x="4387" y="127"/>
                </a:lnTo>
                <a:lnTo>
                  <a:pt x="4376" y="135"/>
                </a:lnTo>
                <a:lnTo>
                  <a:pt x="4367" y="140"/>
                </a:lnTo>
                <a:lnTo>
                  <a:pt x="4360" y="139"/>
                </a:lnTo>
                <a:lnTo>
                  <a:pt x="4351" y="146"/>
                </a:lnTo>
                <a:lnTo>
                  <a:pt x="4338" y="152"/>
                </a:lnTo>
                <a:lnTo>
                  <a:pt x="4322" y="160"/>
                </a:lnTo>
                <a:lnTo>
                  <a:pt x="4307" y="165"/>
                </a:lnTo>
                <a:lnTo>
                  <a:pt x="4291" y="173"/>
                </a:lnTo>
                <a:lnTo>
                  <a:pt x="4275" y="178"/>
                </a:lnTo>
                <a:lnTo>
                  <a:pt x="4261" y="187"/>
                </a:lnTo>
                <a:lnTo>
                  <a:pt x="4251" y="194"/>
                </a:lnTo>
                <a:lnTo>
                  <a:pt x="4247" y="203"/>
                </a:lnTo>
                <a:lnTo>
                  <a:pt x="4244" y="213"/>
                </a:lnTo>
                <a:lnTo>
                  <a:pt x="4241" y="223"/>
                </a:lnTo>
                <a:lnTo>
                  <a:pt x="4238" y="234"/>
                </a:lnTo>
                <a:lnTo>
                  <a:pt x="4232" y="239"/>
                </a:lnTo>
                <a:lnTo>
                  <a:pt x="4227" y="245"/>
                </a:lnTo>
                <a:lnTo>
                  <a:pt x="4221" y="251"/>
                </a:lnTo>
                <a:lnTo>
                  <a:pt x="4215" y="256"/>
                </a:lnTo>
                <a:lnTo>
                  <a:pt x="4207" y="262"/>
                </a:lnTo>
                <a:lnTo>
                  <a:pt x="4202" y="267"/>
                </a:lnTo>
                <a:lnTo>
                  <a:pt x="4194" y="273"/>
                </a:lnTo>
                <a:lnTo>
                  <a:pt x="4186" y="278"/>
                </a:lnTo>
                <a:lnTo>
                  <a:pt x="4180" y="271"/>
                </a:lnTo>
                <a:lnTo>
                  <a:pt x="4176" y="264"/>
                </a:lnTo>
                <a:lnTo>
                  <a:pt x="4170" y="258"/>
                </a:lnTo>
                <a:lnTo>
                  <a:pt x="4163" y="251"/>
                </a:lnTo>
                <a:lnTo>
                  <a:pt x="4158" y="244"/>
                </a:lnTo>
                <a:lnTo>
                  <a:pt x="4150" y="238"/>
                </a:lnTo>
                <a:lnTo>
                  <a:pt x="4143" y="232"/>
                </a:lnTo>
                <a:lnTo>
                  <a:pt x="4138" y="225"/>
                </a:lnTo>
                <a:lnTo>
                  <a:pt x="4146" y="212"/>
                </a:lnTo>
                <a:lnTo>
                  <a:pt x="4154" y="200"/>
                </a:lnTo>
                <a:lnTo>
                  <a:pt x="4161" y="187"/>
                </a:lnTo>
                <a:lnTo>
                  <a:pt x="4170" y="173"/>
                </a:lnTo>
                <a:lnTo>
                  <a:pt x="4180" y="167"/>
                </a:lnTo>
                <a:lnTo>
                  <a:pt x="4188" y="160"/>
                </a:lnTo>
                <a:lnTo>
                  <a:pt x="4197" y="152"/>
                </a:lnTo>
                <a:lnTo>
                  <a:pt x="4205" y="145"/>
                </a:lnTo>
                <a:lnTo>
                  <a:pt x="4214" y="137"/>
                </a:lnTo>
                <a:lnTo>
                  <a:pt x="4222" y="130"/>
                </a:lnTo>
                <a:lnTo>
                  <a:pt x="4230" y="123"/>
                </a:lnTo>
                <a:lnTo>
                  <a:pt x="4238" y="116"/>
                </a:lnTo>
                <a:lnTo>
                  <a:pt x="4245" y="106"/>
                </a:lnTo>
                <a:lnTo>
                  <a:pt x="4249" y="99"/>
                </a:lnTo>
                <a:lnTo>
                  <a:pt x="4255" y="90"/>
                </a:lnTo>
                <a:lnTo>
                  <a:pt x="4260" y="82"/>
                </a:lnTo>
                <a:lnTo>
                  <a:pt x="4266" y="73"/>
                </a:lnTo>
                <a:lnTo>
                  <a:pt x="4271" y="65"/>
                </a:lnTo>
                <a:lnTo>
                  <a:pt x="4277" y="55"/>
                </a:lnTo>
                <a:lnTo>
                  <a:pt x="4284" y="47"/>
                </a:lnTo>
                <a:lnTo>
                  <a:pt x="4274" y="48"/>
                </a:lnTo>
                <a:lnTo>
                  <a:pt x="4264" y="50"/>
                </a:lnTo>
                <a:lnTo>
                  <a:pt x="4255" y="52"/>
                </a:lnTo>
                <a:lnTo>
                  <a:pt x="4245" y="52"/>
                </a:lnTo>
                <a:lnTo>
                  <a:pt x="4234" y="55"/>
                </a:lnTo>
                <a:lnTo>
                  <a:pt x="4224" y="56"/>
                </a:lnTo>
                <a:lnTo>
                  <a:pt x="4214" y="59"/>
                </a:lnTo>
                <a:lnTo>
                  <a:pt x="4204" y="60"/>
                </a:lnTo>
                <a:lnTo>
                  <a:pt x="4207" y="44"/>
                </a:lnTo>
                <a:lnTo>
                  <a:pt x="4211" y="30"/>
                </a:lnTo>
                <a:lnTo>
                  <a:pt x="4213" y="16"/>
                </a:lnTo>
                <a:lnTo>
                  <a:pt x="4215" y="0"/>
                </a:lnTo>
                <a:lnTo>
                  <a:pt x="4205" y="7"/>
                </a:lnTo>
                <a:lnTo>
                  <a:pt x="4196" y="13"/>
                </a:lnTo>
                <a:lnTo>
                  <a:pt x="4185" y="19"/>
                </a:lnTo>
                <a:lnTo>
                  <a:pt x="4176" y="26"/>
                </a:lnTo>
                <a:lnTo>
                  <a:pt x="4167" y="33"/>
                </a:lnTo>
                <a:lnTo>
                  <a:pt x="4158" y="41"/>
                </a:lnTo>
                <a:lnTo>
                  <a:pt x="4150" y="48"/>
                </a:lnTo>
                <a:lnTo>
                  <a:pt x="4139" y="55"/>
                </a:lnTo>
                <a:lnTo>
                  <a:pt x="4134" y="63"/>
                </a:lnTo>
                <a:lnTo>
                  <a:pt x="4129" y="73"/>
                </a:lnTo>
                <a:lnTo>
                  <a:pt x="4123" y="82"/>
                </a:lnTo>
                <a:lnTo>
                  <a:pt x="4119" y="92"/>
                </a:lnTo>
                <a:lnTo>
                  <a:pt x="4113" y="102"/>
                </a:lnTo>
                <a:lnTo>
                  <a:pt x="4108" y="112"/>
                </a:lnTo>
                <a:lnTo>
                  <a:pt x="4101" y="123"/>
                </a:lnTo>
                <a:lnTo>
                  <a:pt x="4097" y="134"/>
                </a:lnTo>
                <a:lnTo>
                  <a:pt x="4088" y="134"/>
                </a:lnTo>
                <a:lnTo>
                  <a:pt x="4080" y="134"/>
                </a:lnTo>
                <a:lnTo>
                  <a:pt x="4071" y="134"/>
                </a:lnTo>
                <a:lnTo>
                  <a:pt x="4064" y="134"/>
                </a:lnTo>
                <a:lnTo>
                  <a:pt x="4054" y="134"/>
                </a:lnTo>
                <a:lnTo>
                  <a:pt x="4047" y="134"/>
                </a:lnTo>
                <a:lnTo>
                  <a:pt x="4038" y="134"/>
                </a:lnTo>
                <a:lnTo>
                  <a:pt x="4030" y="133"/>
                </a:lnTo>
                <a:lnTo>
                  <a:pt x="4016" y="143"/>
                </a:lnTo>
                <a:lnTo>
                  <a:pt x="4000" y="154"/>
                </a:lnTo>
                <a:lnTo>
                  <a:pt x="3986" y="165"/>
                </a:lnTo>
                <a:lnTo>
                  <a:pt x="3972" y="175"/>
                </a:lnTo>
                <a:lnTo>
                  <a:pt x="3956" y="186"/>
                </a:lnTo>
                <a:lnTo>
                  <a:pt x="3941" y="197"/>
                </a:lnTo>
                <a:lnTo>
                  <a:pt x="3928" y="207"/>
                </a:lnTo>
                <a:lnTo>
                  <a:pt x="3910" y="218"/>
                </a:lnTo>
                <a:lnTo>
                  <a:pt x="3863" y="251"/>
                </a:lnTo>
                <a:lnTo>
                  <a:pt x="3815" y="280"/>
                </a:lnTo>
                <a:lnTo>
                  <a:pt x="3768" y="307"/>
                </a:lnTo>
                <a:lnTo>
                  <a:pt x="3720" y="331"/>
                </a:lnTo>
                <a:lnTo>
                  <a:pt x="3672" y="357"/>
                </a:lnTo>
                <a:lnTo>
                  <a:pt x="3625" y="381"/>
                </a:lnTo>
                <a:lnTo>
                  <a:pt x="3577" y="405"/>
                </a:lnTo>
                <a:lnTo>
                  <a:pt x="3530" y="428"/>
                </a:lnTo>
                <a:lnTo>
                  <a:pt x="3483" y="456"/>
                </a:lnTo>
                <a:lnTo>
                  <a:pt x="3436" y="485"/>
                </a:lnTo>
                <a:lnTo>
                  <a:pt x="3389" y="516"/>
                </a:lnTo>
                <a:lnTo>
                  <a:pt x="3342" y="549"/>
                </a:lnTo>
                <a:lnTo>
                  <a:pt x="3296" y="590"/>
                </a:lnTo>
                <a:lnTo>
                  <a:pt x="3250" y="633"/>
                </a:lnTo>
                <a:lnTo>
                  <a:pt x="3203" y="682"/>
                </a:lnTo>
                <a:lnTo>
                  <a:pt x="3155" y="736"/>
                </a:lnTo>
                <a:lnTo>
                  <a:pt x="3112" y="764"/>
                </a:lnTo>
                <a:lnTo>
                  <a:pt x="3078" y="786"/>
                </a:lnTo>
                <a:lnTo>
                  <a:pt x="3052" y="803"/>
                </a:lnTo>
                <a:lnTo>
                  <a:pt x="3036" y="812"/>
                </a:lnTo>
                <a:lnTo>
                  <a:pt x="3028" y="815"/>
                </a:lnTo>
                <a:lnTo>
                  <a:pt x="3026" y="814"/>
                </a:lnTo>
                <a:lnTo>
                  <a:pt x="3028" y="809"/>
                </a:lnTo>
                <a:lnTo>
                  <a:pt x="3035" y="800"/>
                </a:lnTo>
                <a:lnTo>
                  <a:pt x="3044" y="790"/>
                </a:lnTo>
                <a:lnTo>
                  <a:pt x="3055" y="778"/>
                </a:lnTo>
                <a:lnTo>
                  <a:pt x="3070" y="766"/>
                </a:lnTo>
                <a:lnTo>
                  <a:pt x="3083" y="754"/>
                </a:lnTo>
                <a:lnTo>
                  <a:pt x="3094" y="743"/>
                </a:lnTo>
                <a:lnTo>
                  <a:pt x="3104" y="732"/>
                </a:lnTo>
                <a:lnTo>
                  <a:pt x="3112" y="725"/>
                </a:lnTo>
                <a:lnTo>
                  <a:pt x="3114" y="721"/>
                </a:lnTo>
                <a:lnTo>
                  <a:pt x="3136" y="710"/>
                </a:lnTo>
                <a:lnTo>
                  <a:pt x="3154" y="700"/>
                </a:lnTo>
                <a:lnTo>
                  <a:pt x="3167" y="691"/>
                </a:lnTo>
                <a:lnTo>
                  <a:pt x="3175" y="685"/>
                </a:lnTo>
                <a:lnTo>
                  <a:pt x="3180" y="682"/>
                </a:lnTo>
                <a:lnTo>
                  <a:pt x="3183" y="677"/>
                </a:lnTo>
                <a:lnTo>
                  <a:pt x="3180" y="675"/>
                </a:lnTo>
                <a:lnTo>
                  <a:pt x="3177" y="674"/>
                </a:lnTo>
                <a:lnTo>
                  <a:pt x="3173" y="674"/>
                </a:lnTo>
                <a:lnTo>
                  <a:pt x="3169" y="674"/>
                </a:lnTo>
                <a:lnTo>
                  <a:pt x="3164" y="673"/>
                </a:lnTo>
                <a:lnTo>
                  <a:pt x="3160" y="671"/>
                </a:lnTo>
                <a:lnTo>
                  <a:pt x="3158" y="669"/>
                </a:lnTo>
                <a:lnTo>
                  <a:pt x="3158" y="666"/>
                </a:lnTo>
                <a:lnTo>
                  <a:pt x="3160" y="660"/>
                </a:lnTo>
                <a:lnTo>
                  <a:pt x="3165" y="654"/>
                </a:lnTo>
                <a:lnTo>
                  <a:pt x="3173" y="645"/>
                </a:lnTo>
                <a:lnTo>
                  <a:pt x="3185" y="633"/>
                </a:lnTo>
                <a:lnTo>
                  <a:pt x="3203" y="620"/>
                </a:lnTo>
                <a:lnTo>
                  <a:pt x="3225" y="603"/>
                </a:lnTo>
                <a:lnTo>
                  <a:pt x="3253" y="584"/>
                </a:lnTo>
                <a:lnTo>
                  <a:pt x="3287" y="560"/>
                </a:lnTo>
                <a:lnTo>
                  <a:pt x="3327" y="533"/>
                </a:lnTo>
                <a:lnTo>
                  <a:pt x="3375" y="503"/>
                </a:lnTo>
                <a:lnTo>
                  <a:pt x="3432" y="466"/>
                </a:lnTo>
                <a:lnTo>
                  <a:pt x="3495" y="426"/>
                </a:lnTo>
                <a:lnTo>
                  <a:pt x="3569" y="383"/>
                </a:lnTo>
                <a:lnTo>
                  <a:pt x="3651" y="331"/>
                </a:lnTo>
                <a:lnTo>
                  <a:pt x="3744" y="278"/>
                </a:lnTo>
                <a:lnTo>
                  <a:pt x="3849" y="216"/>
                </a:lnTo>
                <a:lnTo>
                  <a:pt x="3962" y="150"/>
                </a:lnTo>
                <a:lnTo>
                  <a:pt x="3989" y="133"/>
                </a:lnTo>
                <a:lnTo>
                  <a:pt x="4011" y="116"/>
                </a:lnTo>
                <a:lnTo>
                  <a:pt x="4029" y="99"/>
                </a:lnTo>
                <a:lnTo>
                  <a:pt x="4042" y="84"/>
                </a:lnTo>
                <a:lnTo>
                  <a:pt x="4050" y="71"/>
                </a:lnTo>
                <a:lnTo>
                  <a:pt x="4054" y="61"/>
                </a:lnTo>
                <a:lnTo>
                  <a:pt x="4054" y="54"/>
                </a:lnTo>
                <a:lnTo>
                  <a:pt x="4050" y="52"/>
                </a:lnTo>
                <a:lnTo>
                  <a:pt x="4025" y="56"/>
                </a:lnTo>
                <a:lnTo>
                  <a:pt x="3998" y="69"/>
                </a:lnTo>
                <a:lnTo>
                  <a:pt x="3972" y="88"/>
                </a:lnTo>
                <a:lnTo>
                  <a:pt x="3944" y="106"/>
                </a:lnTo>
                <a:lnTo>
                  <a:pt x="3920" y="126"/>
                </a:lnTo>
                <a:lnTo>
                  <a:pt x="3899" y="139"/>
                </a:lnTo>
                <a:lnTo>
                  <a:pt x="3883" y="143"/>
                </a:lnTo>
                <a:lnTo>
                  <a:pt x="3870" y="133"/>
                </a:lnTo>
                <a:lnTo>
                  <a:pt x="3857" y="154"/>
                </a:lnTo>
                <a:lnTo>
                  <a:pt x="3855" y="162"/>
                </a:lnTo>
                <a:lnTo>
                  <a:pt x="3857" y="160"/>
                </a:lnTo>
                <a:lnTo>
                  <a:pt x="3860" y="151"/>
                </a:lnTo>
                <a:lnTo>
                  <a:pt x="3858" y="143"/>
                </a:lnTo>
                <a:lnTo>
                  <a:pt x="3845" y="143"/>
                </a:lnTo>
                <a:lnTo>
                  <a:pt x="3813" y="152"/>
                </a:lnTo>
                <a:lnTo>
                  <a:pt x="3759" y="177"/>
                </a:lnTo>
                <a:lnTo>
                  <a:pt x="3741" y="187"/>
                </a:lnTo>
                <a:lnTo>
                  <a:pt x="3722" y="197"/>
                </a:lnTo>
                <a:lnTo>
                  <a:pt x="3702" y="208"/>
                </a:lnTo>
                <a:lnTo>
                  <a:pt x="3678" y="222"/>
                </a:lnTo>
                <a:lnTo>
                  <a:pt x="3656" y="237"/>
                </a:lnTo>
                <a:lnTo>
                  <a:pt x="3630" y="251"/>
                </a:lnTo>
                <a:lnTo>
                  <a:pt x="3603" y="267"/>
                </a:lnTo>
                <a:lnTo>
                  <a:pt x="3577" y="284"/>
                </a:lnTo>
                <a:lnTo>
                  <a:pt x="3548" y="301"/>
                </a:lnTo>
                <a:lnTo>
                  <a:pt x="3520" y="318"/>
                </a:lnTo>
                <a:lnTo>
                  <a:pt x="3491" y="337"/>
                </a:lnTo>
                <a:lnTo>
                  <a:pt x="3460" y="357"/>
                </a:lnTo>
                <a:lnTo>
                  <a:pt x="3431" y="375"/>
                </a:lnTo>
                <a:lnTo>
                  <a:pt x="3400" y="395"/>
                </a:lnTo>
                <a:lnTo>
                  <a:pt x="3368" y="415"/>
                </a:lnTo>
                <a:lnTo>
                  <a:pt x="3338" y="435"/>
                </a:lnTo>
                <a:lnTo>
                  <a:pt x="3307" y="456"/>
                </a:lnTo>
                <a:lnTo>
                  <a:pt x="3274" y="476"/>
                </a:lnTo>
                <a:lnTo>
                  <a:pt x="3244" y="496"/>
                </a:lnTo>
                <a:lnTo>
                  <a:pt x="3214" y="516"/>
                </a:lnTo>
                <a:lnTo>
                  <a:pt x="3184" y="535"/>
                </a:lnTo>
                <a:lnTo>
                  <a:pt x="3154" y="556"/>
                </a:lnTo>
                <a:lnTo>
                  <a:pt x="3127" y="574"/>
                </a:lnTo>
                <a:lnTo>
                  <a:pt x="3098" y="594"/>
                </a:lnTo>
                <a:lnTo>
                  <a:pt x="3072" y="611"/>
                </a:lnTo>
                <a:lnTo>
                  <a:pt x="3046" y="628"/>
                </a:lnTo>
                <a:lnTo>
                  <a:pt x="3022" y="645"/>
                </a:lnTo>
                <a:lnTo>
                  <a:pt x="2998" y="660"/>
                </a:lnTo>
                <a:lnTo>
                  <a:pt x="2974" y="677"/>
                </a:lnTo>
                <a:lnTo>
                  <a:pt x="2955" y="691"/>
                </a:lnTo>
                <a:lnTo>
                  <a:pt x="2936" y="704"/>
                </a:lnTo>
                <a:lnTo>
                  <a:pt x="2918" y="715"/>
                </a:lnTo>
                <a:lnTo>
                  <a:pt x="2869" y="749"/>
                </a:lnTo>
                <a:lnTo>
                  <a:pt x="2819" y="783"/>
                </a:lnTo>
                <a:lnTo>
                  <a:pt x="2771" y="816"/>
                </a:lnTo>
                <a:lnTo>
                  <a:pt x="2723" y="847"/>
                </a:lnTo>
                <a:lnTo>
                  <a:pt x="2675" y="879"/>
                </a:lnTo>
                <a:lnTo>
                  <a:pt x="2628" y="910"/>
                </a:lnTo>
                <a:lnTo>
                  <a:pt x="2581" y="940"/>
                </a:lnTo>
                <a:lnTo>
                  <a:pt x="2536" y="970"/>
                </a:lnTo>
                <a:lnTo>
                  <a:pt x="2491" y="1000"/>
                </a:lnTo>
                <a:lnTo>
                  <a:pt x="2447" y="1031"/>
                </a:lnTo>
                <a:lnTo>
                  <a:pt x="2402" y="1060"/>
                </a:lnTo>
                <a:lnTo>
                  <a:pt x="2359" y="1089"/>
                </a:lnTo>
                <a:lnTo>
                  <a:pt x="2316" y="1117"/>
                </a:lnTo>
                <a:lnTo>
                  <a:pt x="2273" y="1148"/>
                </a:lnTo>
                <a:lnTo>
                  <a:pt x="2232" y="1178"/>
                </a:lnTo>
                <a:lnTo>
                  <a:pt x="2191" y="1206"/>
                </a:lnTo>
                <a:lnTo>
                  <a:pt x="2168" y="1227"/>
                </a:lnTo>
                <a:lnTo>
                  <a:pt x="2146" y="1249"/>
                </a:lnTo>
                <a:lnTo>
                  <a:pt x="2125" y="1271"/>
                </a:lnTo>
                <a:lnTo>
                  <a:pt x="2104" y="1293"/>
                </a:lnTo>
                <a:lnTo>
                  <a:pt x="2085" y="1316"/>
                </a:lnTo>
                <a:lnTo>
                  <a:pt x="2065" y="1338"/>
                </a:lnTo>
                <a:lnTo>
                  <a:pt x="2048" y="1362"/>
                </a:lnTo>
                <a:lnTo>
                  <a:pt x="2029" y="1384"/>
                </a:lnTo>
                <a:lnTo>
                  <a:pt x="2010" y="1407"/>
                </a:lnTo>
                <a:lnTo>
                  <a:pt x="1994" y="1430"/>
                </a:lnTo>
                <a:lnTo>
                  <a:pt x="1975" y="1453"/>
                </a:lnTo>
                <a:lnTo>
                  <a:pt x="1957" y="1475"/>
                </a:lnTo>
                <a:lnTo>
                  <a:pt x="1938" y="1498"/>
                </a:lnTo>
                <a:lnTo>
                  <a:pt x="1920" y="1518"/>
                </a:lnTo>
                <a:lnTo>
                  <a:pt x="1901" y="1539"/>
                </a:lnTo>
                <a:lnTo>
                  <a:pt x="1881" y="1559"/>
                </a:lnTo>
                <a:lnTo>
                  <a:pt x="1859" y="1580"/>
                </a:lnTo>
                <a:lnTo>
                  <a:pt x="1835" y="1607"/>
                </a:lnTo>
                <a:lnTo>
                  <a:pt x="1811" y="1637"/>
                </a:lnTo>
                <a:lnTo>
                  <a:pt x="1786" y="1671"/>
                </a:lnTo>
                <a:lnTo>
                  <a:pt x="1762" y="1704"/>
                </a:lnTo>
                <a:lnTo>
                  <a:pt x="1738" y="1734"/>
                </a:lnTo>
                <a:lnTo>
                  <a:pt x="1717" y="1760"/>
                </a:lnTo>
                <a:lnTo>
                  <a:pt x="1697" y="1779"/>
                </a:lnTo>
                <a:lnTo>
                  <a:pt x="1669" y="1799"/>
                </a:lnTo>
                <a:lnTo>
                  <a:pt x="1651" y="1814"/>
                </a:lnTo>
                <a:lnTo>
                  <a:pt x="1638" y="1823"/>
                </a:lnTo>
                <a:lnTo>
                  <a:pt x="1629" y="1830"/>
                </a:lnTo>
                <a:lnTo>
                  <a:pt x="1618" y="1836"/>
                </a:lnTo>
                <a:lnTo>
                  <a:pt x="1607" y="1846"/>
                </a:lnTo>
                <a:lnTo>
                  <a:pt x="1593" y="1859"/>
                </a:lnTo>
                <a:lnTo>
                  <a:pt x="1571" y="1880"/>
                </a:lnTo>
                <a:lnTo>
                  <a:pt x="1550" y="1913"/>
                </a:lnTo>
                <a:lnTo>
                  <a:pt x="1531" y="1947"/>
                </a:lnTo>
                <a:lnTo>
                  <a:pt x="1514" y="1983"/>
                </a:lnTo>
                <a:lnTo>
                  <a:pt x="1499" y="2021"/>
                </a:lnTo>
                <a:lnTo>
                  <a:pt x="1482" y="2057"/>
                </a:lnTo>
                <a:lnTo>
                  <a:pt x="1466" y="2093"/>
                </a:lnTo>
                <a:lnTo>
                  <a:pt x="1452" y="2128"/>
                </a:lnTo>
                <a:lnTo>
                  <a:pt x="1435" y="2161"/>
                </a:lnTo>
                <a:lnTo>
                  <a:pt x="1420" y="2132"/>
                </a:lnTo>
                <a:lnTo>
                  <a:pt x="1402" y="2104"/>
                </a:lnTo>
                <a:lnTo>
                  <a:pt x="1383" y="2075"/>
                </a:lnTo>
                <a:lnTo>
                  <a:pt x="1363" y="2046"/>
                </a:lnTo>
                <a:lnTo>
                  <a:pt x="1340" y="2018"/>
                </a:lnTo>
                <a:lnTo>
                  <a:pt x="1319" y="1989"/>
                </a:lnTo>
                <a:lnTo>
                  <a:pt x="1296" y="1961"/>
                </a:lnTo>
                <a:lnTo>
                  <a:pt x="1274" y="1933"/>
                </a:lnTo>
                <a:lnTo>
                  <a:pt x="1251" y="1903"/>
                </a:lnTo>
                <a:lnTo>
                  <a:pt x="1230" y="1874"/>
                </a:lnTo>
                <a:lnTo>
                  <a:pt x="1210" y="1847"/>
                </a:lnTo>
                <a:lnTo>
                  <a:pt x="1192" y="1818"/>
                </a:lnTo>
                <a:lnTo>
                  <a:pt x="1175" y="1789"/>
                </a:lnTo>
                <a:lnTo>
                  <a:pt x="1159" y="1761"/>
                </a:lnTo>
                <a:lnTo>
                  <a:pt x="1146" y="1732"/>
                </a:lnTo>
                <a:lnTo>
                  <a:pt x="1137" y="1705"/>
                </a:lnTo>
                <a:lnTo>
                  <a:pt x="1121" y="1665"/>
                </a:lnTo>
                <a:lnTo>
                  <a:pt x="1105" y="1624"/>
                </a:lnTo>
                <a:lnTo>
                  <a:pt x="1087" y="1580"/>
                </a:lnTo>
                <a:lnTo>
                  <a:pt x="1068" y="1537"/>
                </a:lnTo>
                <a:lnTo>
                  <a:pt x="1050" y="1493"/>
                </a:lnTo>
                <a:lnTo>
                  <a:pt x="1032" y="1449"/>
                </a:lnTo>
                <a:lnTo>
                  <a:pt x="1016" y="1407"/>
                </a:lnTo>
                <a:lnTo>
                  <a:pt x="1003" y="1367"/>
                </a:lnTo>
                <a:lnTo>
                  <a:pt x="979" y="1376"/>
                </a:lnTo>
                <a:lnTo>
                  <a:pt x="958" y="1386"/>
                </a:lnTo>
                <a:lnTo>
                  <a:pt x="935" y="1394"/>
                </a:lnTo>
                <a:lnTo>
                  <a:pt x="914" y="1403"/>
                </a:lnTo>
                <a:lnTo>
                  <a:pt x="891" y="1411"/>
                </a:lnTo>
                <a:lnTo>
                  <a:pt x="870" y="1418"/>
                </a:lnTo>
                <a:lnTo>
                  <a:pt x="847" y="1426"/>
                </a:lnTo>
                <a:lnTo>
                  <a:pt x="825" y="1435"/>
                </a:lnTo>
                <a:lnTo>
                  <a:pt x="808" y="1443"/>
                </a:lnTo>
                <a:lnTo>
                  <a:pt x="790" y="1450"/>
                </a:lnTo>
                <a:lnTo>
                  <a:pt x="773" y="1459"/>
                </a:lnTo>
                <a:lnTo>
                  <a:pt x="755" y="1467"/>
                </a:lnTo>
                <a:lnTo>
                  <a:pt x="738" y="1475"/>
                </a:lnTo>
                <a:lnTo>
                  <a:pt x="721" y="1484"/>
                </a:lnTo>
                <a:lnTo>
                  <a:pt x="704" y="1491"/>
                </a:lnTo>
                <a:lnTo>
                  <a:pt x="687" y="1499"/>
                </a:lnTo>
                <a:lnTo>
                  <a:pt x="669" y="1507"/>
                </a:lnTo>
                <a:lnTo>
                  <a:pt x="652" y="1515"/>
                </a:lnTo>
                <a:lnTo>
                  <a:pt x="636" y="1522"/>
                </a:lnTo>
                <a:lnTo>
                  <a:pt x="619" y="1531"/>
                </a:lnTo>
                <a:lnTo>
                  <a:pt x="602" y="1537"/>
                </a:lnTo>
                <a:lnTo>
                  <a:pt x="586" y="1546"/>
                </a:lnTo>
                <a:lnTo>
                  <a:pt x="569" y="1553"/>
                </a:lnTo>
                <a:lnTo>
                  <a:pt x="553" y="1561"/>
                </a:lnTo>
                <a:lnTo>
                  <a:pt x="550" y="1561"/>
                </a:lnTo>
                <a:lnTo>
                  <a:pt x="541" y="1561"/>
                </a:lnTo>
                <a:lnTo>
                  <a:pt x="527" y="1563"/>
                </a:lnTo>
                <a:lnTo>
                  <a:pt x="511" y="1567"/>
                </a:lnTo>
                <a:lnTo>
                  <a:pt x="491" y="1571"/>
                </a:lnTo>
                <a:lnTo>
                  <a:pt x="469" y="1577"/>
                </a:lnTo>
                <a:lnTo>
                  <a:pt x="445" y="1585"/>
                </a:lnTo>
                <a:lnTo>
                  <a:pt x="421" y="1592"/>
                </a:lnTo>
                <a:lnTo>
                  <a:pt x="396" y="1598"/>
                </a:lnTo>
                <a:lnTo>
                  <a:pt x="373" y="1605"/>
                </a:lnTo>
                <a:lnTo>
                  <a:pt x="351" y="1612"/>
                </a:lnTo>
                <a:lnTo>
                  <a:pt x="333" y="1616"/>
                </a:lnTo>
                <a:lnTo>
                  <a:pt x="315" y="1620"/>
                </a:lnTo>
                <a:lnTo>
                  <a:pt x="304" y="1624"/>
                </a:lnTo>
                <a:lnTo>
                  <a:pt x="297" y="1624"/>
                </a:lnTo>
                <a:lnTo>
                  <a:pt x="294" y="1622"/>
                </a:lnTo>
                <a:lnTo>
                  <a:pt x="275" y="1633"/>
                </a:lnTo>
                <a:lnTo>
                  <a:pt x="256" y="1643"/>
                </a:lnTo>
                <a:lnTo>
                  <a:pt x="237" y="1654"/>
                </a:lnTo>
                <a:lnTo>
                  <a:pt x="219" y="1665"/>
                </a:lnTo>
                <a:lnTo>
                  <a:pt x="199" y="1675"/>
                </a:lnTo>
                <a:lnTo>
                  <a:pt x="180" y="1685"/>
                </a:lnTo>
                <a:lnTo>
                  <a:pt x="161" y="1696"/>
                </a:lnTo>
                <a:lnTo>
                  <a:pt x="143" y="1707"/>
                </a:lnTo>
                <a:lnTo>
                  <a:pt x="124" y="1718"/>
                </a:lnTo>
                <a:lnTo>
                  <a:pt x="106" y="1729"/>
                </a:lnTo>
                <a:lnTo>
                  <a:pt x="87" y="1739"/>
                </a:lnTo>
                <a:lnTo>
                  <a:pt x="70" y="1750"/>
                </a:lnTo>
                <a:lnTo>
                  <a:pt x="53" y="1760"/>
                </a:lnTo>
                <a:lnTo>
                  <a:pt x="35" y="1771"/>
                </a:lnTo>
                <a:lnTo>
                  <a:pt x="18" y="1781"/>
                </a:lnTo>
                <a:lnTo>
                  <a:pt x="0" y="1792"/>
                </a:lnTo>
                <a:close/>
              </a:path>
            </a:pathLst>
          </a:custGeom>
          <a:solidFill>
            <a:srgbClr val="7D09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ctr" defTabSz="91440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가는각진제목체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259303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554480" y="324504"/>
            <a:ext cx="9561576" cy="621792"/>
          </a:xfrm>
        </p:spPr>
        <p:txBody>
          <a:bodyPr>
            <a:normAutofit/>
          </a:bodyPr>
          <a:lstStyle/>
          <a:p>
            <a:pPr lvl="0"/>
            <a:r>
              <a:rPr lang="en-US" altLang="ko-KR" sz="3600" b="1" kern="0" spc="0" dirty="0">
                <a:solidFill>
                  <a:schemeClr val="tx2"/>
                </a:solidFill>
                <a:latin typeface="Calibri" pitchFamily="34" charset="0"/>
              </a:rPr>
              <a:t>Appendices</a:t>
            </a:r>
            <a:endParaRPr lang="ko-KR" altLang="en-US" sz="6000" dirty="0"/>
          </a:p>
        </p:txBody>
      </p:sp>
      <p:sp>
        <p:nvSpPr>
          <p:cNvPr id="8" name="Rectangle 7"/>
          <p:cNvSpPr/>
          <p:nvPr/>
        </p:nvSpPr>
        <p:spPr>
          <a:xfrm>
            <a:off x="11952923" y="8392481"/>
            <a:ext cx="383381" cy="384807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1904819" y="1676401"/>
            <a:ext cx="9296581" cy="4373880"/>
            <a:chOff x="1138824" y="3543300"/>
            <a:chExt cx="9672431" cy="4776787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12705" y="3543300"/>
              <a:ext cx="2688121" cy="4776787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58812" y="3543300"/>
              <a:ext cx="2752443" cy="4776787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38824" y="3543300"/>
              <a:ext cx="2726714" cy="4772973"/>
            </a:xfrm>
            <a:prstGeom prst="rect">
              <a:avLst/>
            </a:prstGeom>
          </p:spPr>
        </p:pic>
      </p:grpSp>
      <p:sp>
        <p:nvSpPr>
          <p:cNvPr id="15" name="Rectangle 14"/>
          <p:cNvSpPr/>
          <p:nvPr/>
        </p:nvSpPr>
        <p:spPr>
          <a:xfrm>
            <a:off x="1904819" y="946119"/>
            <a:ext cx="6363341" cy="565425"/>
          </a:xfrm>
          <a:prstGeom prst="rect">
            <a:avLst/>
          </a:prstGeom>
        </p:spPr>
        <p:txBody>
          <a:bodyPr wrap="square" lIns="68022" tIns="34011" rIns="68022" bIns="34011">
            <a:spAutoFit/>
          </a:bodyPr>
          <a:lstStyle/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r>
              <a:rPr lang="en-US" sz="2400" b="1" dirty="0">
                <a:latin typeface="Calibri" panose="020F0502020204030204" pitchFamily="34" charset="0"/>
                <a:cs typeface="Arial" panose="020B0604020202020204" pitchFamily="34" charset="0"/>
              </a:rPr>
              <a:t>Mobile app pages</a:t>
            </a:r>
            <a:endParaRPr lang="en-US" sz="2400" dirty="0"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05062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554480" y="324504"/>
            <a:ext cx="9561576" cy="621792"/>
          </a:xfrm>
        </p:spPr>
        <p:txBody>
          <a:bodyPr>
            <a:normAutofit/>
          </a:bodyPr>
          <a:lstStyle/>
          <a:p>
            <a:pPr lvl="0"/>
            <a:r>
              <a:rPr lang="en-US" altLang="ko-KR" sz="3600" b="1" kern="0" spc="0" dirty="0">
                <a:solidFill>
                  <a:schemeClr val="tx2"/>
                </a:solidFill>
                <a:latin typeface="Calibri" pitchFamily="34" charset="0"/>
              </a:rPr>
              <a:t>Appendices</a:t>
            </a:r>
            <a:endParaRPr lang="ko-KR" altLang="en-US" sz="6000" dirty="0"/>
          </a:p>
        </p:txBody>
      </p:sp>
      <p:sp>
        <p:nvSpPr>
          <p:cNvPr id="8" name="Rectangle 7"/>
          <p:cNvSpPr/>
          <p:nvPr/>
        </p:nvSpPr>
        <p:spPr>
          <a:xfrm>
            <a:off x="11815763" y="6068381"/>
            <a:ext cx="383381" cy="384807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2261417" y="1699261"/>
            <a:ext cx="5541463" cy="4274820"/>
            <a:chOff x="2261417" y="1699261"/>
            <a:chExt cx="5541463" cy="427482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04996" y="1699261"/>
              <a:ext cx="2497884" cy="4274820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61417" y="1699261"/>
              <a:ext cx="2497884" cy="4274820"/>
            </a:xfrm>
            <a:prstGeom prst="rect">
              <a:avLst/>
            </a:prstGeom>
          </p:spPr>
        </p:pic>
      </p:grpSp>
      <p:sp>
        <p:nvSpPr>
          <p:cNvPr id="9" name="Rectangle 8"/>
          <p:cNvSpPr/>
          <p:nvPr/>
        </p:nvSpPr>
        <p:spPr>
          <a:xfrm>
            <a:off x="1904819" y="946119"/>
            <a:ext cx="6363341" cy="565425"/>
          </a:xfrm>
          <a:prstGeom prst="rect">
            <a:avLst/>
          </a:prstGeom>
        </p:spPr>
        <p:txBody>
          <a:bodyPr wrap="square" lIns="68022" tIns="34011" rIns="68022" bIns="34011">
            <a:spAutoFit/>
          </a:bodyPr>
          <a:lstStyle/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r>
              <a:rPr lang="en-US" sz="2400" b="1" dirty="0">
                <a:latin typeface="Calibri" panose="020F0502020204030204" pitchFamily="34" charset="0"/>
                <a:cs typeface="Arial" panose="020B0604020202020204" pitchFamily="34" charset="0"/>
              </a:rPr>
              <a:t>Mobile app pages</a:t>
            </a:r>
            <a:endParaRPr lang="en-US" sz="2400" dirty="0"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00117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554480" y="324504"/>
            <a:ext cx="9561576" cy="621792"/>
          </a:xfrm>
        </p:spPr>
        <p:txBody>
          <a:bodyPr>
            <a:normAutofit/>
          </a:bodyPr>
          <a:lstStyle/>
          <a:p>
            <a:pPr lvl="0"/>
            <a:r>
              <a:rPr lang="en-US" altLang="ko-KR" sz="3600" b="1" kern="0" spc="0" dirty="0">
                <a:solidFill>
                  <a:schemeClr val="tx2"/>
                </a:solidFill>
                <a:latin typeface="Calibri" pitchFamily="34" charset="0"/>
              </a:rPr>
              <a:t>Appendices</a:t>
            </a:r>
            <a:endParaRPr lang="ko-KR" altLang="en-US" sz="6000" dirty="0"/>
          </a:p>
        </p:txBody>
      </p:sp>
      <p:sp>
        <p:nvSpPr>
          <p:cNvPr id="4" name="Rectangle 3"/>
          <p:cNvSpPr/>
          <p:nvPr/>
        </p:nvSpPr>
        <p:spPr>
          <a:xfrm>
            <a:off x="1904819" y="946119"/>
            <a:ext cx="6363341" cy="565425"/>
          </a:xfrm>
          <a:prstGeom prst="rect">
            <a:avLst/>
          </a:prstGeom>
        </p:spPr>
        <p:txBody>
          <a:bodyPr wrap="square" lIns="68022" tIns="34011" rIns="68022" bIns="34011">
            <a:spAutoFit/>
          </a:bodyPr>
          <a:lstStyle/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r>
              <a:rPr lang="en-US" sz="2400" b="1" dirty="0">
                <a:latin typeface="Calibri" panose="020F0502020204030204" pitchFamily="34" charset="0"/>
                <a:cs typeface="Arial" panose="020B0604020202020204" pitchFamily="34" charset="0"/>
              </a:rPr>
              <a:t>Curl request</a:t>
            </a:r>
            <a:endParaRPr lang="en-US" sz="2400" dirty="0"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2267"/>
          <a:stretch/>
        </p:blipFill>
        <p:spPr>
          <a:xfrm>
            <a:off x="2067509" y="1567911"/>
            <a:ext cx="9264212" cy="4367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7493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554480" y="324504"/>
            <a:ext cx="9561576" cy="621792"/>
          </a:xfrm>
        </p:spPr>
        <p:txBody>
          <a:bodyPr>
            <a:normAutofit/>
          </a:bodyPr>
          <a:lstStyle/>
          <a:p>
            <a:pPr lvl="0"/>
            <a:r>
              <a:rPr lang="en-US" altLang="ko-KR" sz="3600" b="1" kern="0" spc="0" dirty="0">
                <a:solidFill>
                  <a:schemeClr val="tx2"/>
                </a:solidFill>
                <a:latin typeface="Calibri" pitchFamily="34" charset="0"/>
              </a:rPr>
              <a:t>Executive Summary</a:t>
            </a:r>
            <a:endParaRPr lang="ko-KR" altLang="en-US" sz="6000" dirty="0"/>
          </a:p>
        </p:txBody>
      </p:sp>
      <p:sp>
        <p:nvSpPr>
          <p:cNvPr id="11" name="Rectangle 10"/>
          <p:cNvSpPr/>
          <p:nvPr/>
        </p:nvSpPr>
        <p:spPr>
          <a:xfrm>
            <a:off x="11815763" y="6068381"/>
            <a:ext cx="383381" cy="384807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694678" y="961937"/>
            <a:ext cx="5058745" cy="5318955"/>
          </a:xfrm>
          <a:prstGeom prst="rect">
            <a:avLst/>
          </a:prstGeom>
        </p:spPr>
        <p:txBody>
          <a:bodyPr wrap="square" lIns="68022" tIns="34011" rIns="68022" bIns="34011">
            <a:noAutofit/>
          </a:bodyPr>
          <a:lstStyle/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r>
              <a:rPr lang="en-US" sz="2400" b="1" dirty="0">
                <a:latin typeface="Calibri" panose="020F0502020204030204" pitchFamily="34" charset="0"/>
              </a:rPr>
              <a:t>Introduction</a:t>
            </a:r>
            <a:endParaRPr lang="en-US" sz="2000" b="1" dirty="0">
              <a:latin typeface="Calibri" panose="020F0502020204030204" pitchFamily="34" charset="0"/>
            </a:endParaRPr>
          </a:p>
          <a:p>
            <a:pPr marL="717550" lvl="1" indent="-260350">
              <a:buFont typeface="Corbel" panose="020B0503020204020204" pitchFamily="34" charset="0"/>
              <a:buChar char="−"/>
            </a:pPr>
            <a:r>
              <a:rPr lang="en-US" sz="2000" dirty="0">
                <a:latin typeface="Calibri" panose="020F0502020204030204" pitchFamily="34" charset="0"/>
              </a:rPr>
              <a:t>Problem / Solution</a:t>
            </a:r>
            <a:endParaRPr lang="en-US" sz="2400" b="1" dirty="0">
              <a:latin typeface="Calibri" panose="020F0502020204030204" pitchFamily="34" charset="0"/>
            </a:endParaRP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r>
              <a:rPr lang="en-US" sz="2400" b="1" dirty="0">
                <a:latin typeface="Calibri" panose="020F0502020204030204" pitchFamily="34" charset="0"/>
              </a:rPr>
              <a:t>Description of the Project</a:t>
            </a:r>
            <a:endParaRPr lang="en-US" sz="2000" b="1" dirty="0">
              <a:latin typeface="Calibri" panose="020F0502020204030204" pitchFamily="34" charset="0"/>
            </a:endParaRPr>
          </a:p>
          <a:p>
            <a:pPr marL="717550" lvl="1" indent="-260350">
              <a:buFont typeface="Corbel" panose="020B0503020204020204" pitchFamily="34" charset="0"/>
              <a:buChar char="−"/>
            </a:pPr>
            <a:r>
              <a:rPr lang="en-US" sz="2000" dirty="0">
                <a:latin typeface="Calibri" panose="020F0502020204030204" pitchFamily="34" charset="0"/>
              </a:rPr>
              <a:t>Ideas/Features/Functionality</a:t>
            </a:r>
          </a:p>
          <a:p>
            <a:pPr marL="717550" lvl="1" indent="-260350">
              <a:buFont typeface="Corbel" panose="020B0503020204020204" pitchFamily="34" charset="0"/>
              <a:buChar char="−"/>
            </a:pPr>
            <a:r>
              <a:rPr lang="en-US" sz="2000" dirty="0">
                <a:latin typeface="Calibri" panose="020F0502020204030204" pitchFamily="34" charset="0"/>
              </a:rPr>
              <a:t>E/R Diagram </a:t>
            </a:r>
          </a:p>
          <a:p>
            <a:pPr marL="717550" lvl="1" indent="-260350">
              <a:buFont typeface="Corbel" panose="020B0503020204020204" pitchFamily="34" charset="0"/>
              <a:buChar char="−"/>
            </a:pPr>
            <a:r>
              <a:rPr lang="en-US" sz="2000" dirty="0">
                <a:latin typeface="Calibri" panose="020F0502020204030204" pitchFamily="34" charset="0"/>
              </a:rPr>
              <a:t>Architecture</a:t>
            </a:r>
          </a:p>
          <a:p>
            <a:pPr marL="717550" lvl="1" indent="-260350">
              <a:buFont typeface="Corbel" panose="020B0503020204020204" pitchFamily="34" charset="0"/>
              <a:buChar char="−"/>
            </a:pPr>
            <a:r>
              <a:rPr lang="en-US" sz="2000" dirty="0" err="1">
                <a:latin typeface="Calibri" panose="020F0502020204030204" pitchFamily="34" charset="0"/>
              </a:rPr>
              <a:t>Techologies</a:t>
            </a:r>
            <a:r>
              <a:rPr lang="en-US" sz="2000" dirty="0">
                <a:latin typeface="Calibri" panose="020F0502020204030204" pitchFamily="34" charset="0"/>
              </a:rPr>
              <a:t> used</a:t>
            </a:r>
            <a:endParaRPr lang="en-US" sz="2400" dirty="0"/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r>
              <a:rPr lang="en-US" sz="2400" b="1" dirty="0">
                <a:solidFill>
                  <a:srgbClr val="000000"/>
                </a:solidFill>
                <a:latin typeface="Calibri" panose="020F0502020204030204" pitchFamily="34" charset="0"/>
              </a:rPr>
              <a:t>Problems Encountered</a:t>
            </a:r>
            <a:endParaRPr lang="en-US" sz="2000" b="1" dirty="0">
              <a:latin typeface="Calibri" panose="020F0502020204030204" pitchFamily="34" charset="0"/>
            </a:endParaRPr>
          </a:p>
          <a:p>
            <a:pPr marL="717550" lvl="1" indent="-260350">
              <a:buFont typeface="Corbel" panose="020B0503020204020204" pitchFamily="34" charset="0"/>
              <a:buChar char="−"/>
            </a:pPr>
            <a:r>
              <a:rPr lang="en-US" sz="2000" dirty="0">
                <a:latin typeface="Calibri" panose="020F0502020204030204" pitchFamily="34" charset="0"/>
              </a:rPr>
              <a:t>Technical Challenges</a:t>
            </a:r>
          </a:p>
          <a:p>
            <a:pPr marL="717550" lvl="1" indent="-260350">
              <a:buFont typeface="Corbel" panose="020B0503020204020204" pitchFamily="34" charset="0"/>
              <a:buChar char="−"/>
            </a:pPr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</a:rPr>
              <a:t>Solutions</a:t>
            </a:r>
            <a:endParaRPr lang="en-US" sz="2400" dirty="0">
              <a:solidFill>
                <a:srgbClr val="000000"/>
              </a:solidFill>
            </a:endParaRP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r>
              <a:rPr lang="en-US" sz="2400" b="1" dirty="0">
                <a:solidFill>
                  <a:srgbClr val="000000"/>
                </a:solidFill>
                <a:latin typeface="Calibri" panose="020F0502020204030204" pitchFamily="34" charset="0"/>
              </a:rPr>
              <a:t>Lessons Learned</a:t>
            </a:r>
            <a:endParaRPr lang="en-US" sz="2000" b="1" dirty="0">
              <a:latin typeface="Calibri" panose="020F0502020204030204" pitchFamily="34" charset="0"/>
            </a:endParaRPr>
          </a:p>
          <a:p>
            <a:pPr marL="717550" lvl="1" indent="-260350">
              <a:buFont typeface="Corbel" panose="020B0503020204020204" pitchFamily="34" charset="0"/>
              <a:buChar char="−"/>
            </a:pPr>
            <a:r>
              <a:rPr lang="en-US" sz="2000" dirty="0">
                <a:latin typeface="Calibri" panose="020F0502020204030204" pitchFamily="34" charset="0"/>
              </a:rPr>
              <a:t>Custom python libraries</a:t>
            </a:r>
          </a:p>
          <a:p>
            <a:pPr marL="717550" lvl="1" indent="-260350">
              <a:buFont typeface="Corbel" panose="020B0503020204020204" pitchFamily="34" charset="0"/>
              <a:buChar char="−"/>
            </a:pPr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</a:rPr>
              <a:t>Inequality of RESTful APIs</a:t>
            </a:r>
          </a:p>
          <a:p>
            <a:pPr marL="717550" lvl="1" indent="-260350">
              <a:buFont typeface="Corbel" panose="020B0503020204020204" pitchFamily="34" charset="0"/>
              <a:buChar char="−"/>
            </a:pPr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</a:rPr>
              <a:t>Cost of some functionality</a:t>
            </a:r>
            <a:endParaRPr lang="en-US" sz="2400" dirty="0">
              <a:solidFill>
                <a:srgbClr val="000000"/>
              </a:solidFill>
            </a:endParaRPr>
          </a:p>
          <a:p>
            <a:pPr>
              <a:lnSpc>
                <a:spcPct val="150000"/>
              </a:lnSpc>
            </a:pPr>
            <a:endParaRPr lang="en-US" sz="2400" b="1" dirty="0"/>
          </a:p>
        </p:txBody>
      </p:sp>
      <p:sp>
        <p:nvSpPr>
          <p:cNvPr id="6" name="Rectangle 5"/>
          <p:cNvSpPr/>
          <p:nvPr/>
        </p:nvSpPr>
        <p:spPr>
          <a:xfrm>
            <a:off x="6801227" y="961937"/>
            <a:ext cx="4811062" cy="5324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r>
              <a:rPr lang="en-US" sz="2400" b="1" dirty="0">
                <a:latin typeface="Calibri" panose="020F0502020204030204" pitchFamily="34" charset="0"/>
              </a:rPr>
              <a:t>Market Analysis</a:t>
            </a:r>
            <a:endParaRPr lang="en-US" sz="2000" b="1" dirty="0">
              <a:latin typeface="Calibri" panose="020F0502020204030204" pitchFamily="34" charset="0"/>
            </a:endParaRPr>
          </a:p>
          <a:p>
            <a:pPr marL="717550" lvl="1" indent="-260350">
              <a:buFont typeface="Corbel" panose="020B0503020204020204" pitchFamily="34" charset="0"/>
              <a:buChar char="−"/>
            </a:pPr>
            <a:r>
              <a:rPr lang="en-US" sz="2000" dirty="0">
                <a:latin typeface="Calibri" panose="020F0502020204030204" pitchFamily="34" charset="0"/>
              </a:rPr>
              <a:t>Overall mobile app business</a:t>
            </a:r>
          </a:p>
          <a:p>
            <a:pPr marL="717550" lvl="1" indent="-260350">
              <a:buFont typeface="Corbel" panose="020B0503020204020204" pitchFamily="34" charset="0"/>
              <a:buChar char="−"/>
            </a:pPr>
            <a:r>
              <a:rPr lang="en-US" sz="2000" dirty="0">
                <a:latin typeface="Calibri" panose="020F0502020204030204" pitchFamily="34" charset="0"/>
              </a:rPr>
              <a:t>Lifestyle / Dating app business</a:t>
            </a:r>
          </a:p>
          <a:p>
            <a:pPr marL="717550" lvl="1" indent="-260350">
              <a:buFont typeface="Corbel" panose="020B0503020204020204" pitchFamily="34" charset="0"/>
              <a:buChar char="−"/>
            </a:pPr>
            <a:r>
              <a:rPr lang="en-US" sz="2000" dirty="0">
                <a:latin typeface="Calibri" panose="020F0502020204030204" pitchFamily="34" charset="0"/>
              </a:rPr>
              <a:t>-App business profit model trends  </a:t>
            </a:r>
            <a:endParaRPr lang="en-US" sz="2400" b="1" dirty="0"/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r>
              <a:rPr lang="en-US" sz="2400" b="1" dirty="0">
                <a:latin typeface="Calibri" panose="020F0502020204030204" pitchFamily="34" charset="0"/>
              </a:rPr>
              <a:t>Financial Projection</a:t>
            </a:r>
            <a:endParaRPr lang="en-US" sz="2000" b="1" dirty="0">
              <a:latin typeface="Calibri" panose="020F0502020204030204" pitchFamily="34" charset="0"/>
            </a:endParaRPr>
          </a:p>
          <a:p>
            <a:pPr marL="717550" lvl="1" indent="-260350">
              <a:buFont typeface="Corbel" panose="020B0503020204020204" pitchFamily="34" charset="0"/>
              <a:buChar char="−"/>
            </a:pPr>
            <a:r>
              <a:rPr lang="en-US" sz="2000" dirty="0">
                <a:latin typeface="Calibri" panose="020F0502020204030204" pitchFamily="34" charset="0"/>
              </a:rPr>
              <a:t>Revenue Projection</a:t>
            </a:r>
          </a:p>
          <a:p>
            <a:pPr marL="717550" lvl="1" indent="-260350">
              <a:buFont typeface="Corbel" panose="020B0503020204020204" pitchFamily="34" charset="0"/>
              <a:buChar char="−"/>
            </a:pPr>
            <a:r>
              <a:rPr lang="en-US" sz="2000" dirty="0">
                <a:latin typeface="Calibri" panose="020F0502020204030204" pitchFamily="34" charset="0"/>
              </a:rPr>
              <a:t>Income Statement/Cash Flow projection</a:t>
            </a:r>
            <a:endParaRPr lang="en-US" sz="2400" b="1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r>
              <a:rPr lang="en-US" sz="2400" b="1" dirty="0">
                <a:solidFill>
                  <a:srgbClr val="000000"/>
                </a:solidFill>
                <a:latin typeface="Calibri" panose="020F0502020204030204" pitchFamily="34" charset="0"/>
              </a:rPr>
              <a:t>Possible Next Steps</a:t>
            </a:r>
            <a:endParaRPr lang="en-US" sz="2000" b="1" dirty="0">
              <a:latin typeface="Calibri" panose="020F0502020204030204" pitchFamily="34" charset="0"/>
            </a:endParaRPr>
          </a:p>
          <a:p>
            <a:pPr marL="717550" lvl="1" indent="-260350">
              <a:buFont typeface="Corbel" panose="020B0503020204020204" pitchFamily="34" charset="0"/>
              <a:buChar char="−"/>
            </a:pPr>
            <a:r>
              <a:rPr lang="en-US" sz="2000" dirty="0">
                <a:latin typeface="Calibri" panose="020F0502020204030204" pitchFamily="34" charset="0"/>
              </a:rPr>
              <a:t>Additional APIs/functionality/location</a:t>
            </a:r>
          </a:p>
          <a:p>
            <a:pPr marL="717550" lvl="1" indent="-260350">
              <a:buFont typeface="Corbel" panose="020B0503020204020204" pitchFamily="34" charset="0"/>
              <a:buChar char="−"/>
            </a:pPr>
            <a:r>
              <a:rPr lang="en-US" sz="2000" dirty="0">
                <a:latin typeface="Calibri" panose="020F0502020204030204" pitchFamily="34" charset="0"/>
              </a:rPr>
              <a:t>Integration with Dating Apps</a:t>
            </a:r>
            <a:endParaRPr lang="en-US" sz="2400" b="1" dirty="0">
              <a:solidFill>
                <a:srgbClr val="000000"/>
              </a:solidFill>
            </a:endParaRPr>
          </a:p>
          <a:p>
            <a:pPr marL="342900" lvl="0" indent="-342900">
              <a:lnSpc>
                <a:spcPct val="150000"/>
              </a:lnSpc>
              <a:buFont typeface="Wingdings" charset="2"/>
              <a:buChar char="Ø"/>
            </a:pPr>
            <a:r>
              <a:rPr lang="en-US" sz="2400" b="1" dirty="0">
                <a:solidFill>
                  <a:srgbClr val="000000"/>
                </a:solidFill>
                <a:latin typeface="Calibri" panose="020F0502020204030204" pitchFamily="34" charset="0"/>
              </a:rPr>
              <a:t>Conclusion</a:t>
            </a:r>
          </a:p>
          <a:p>
            <a:pPr marL="342900" lvl="0" indent="-342900">
              <a:lnSpc>
                <a:spcPct val="150000"/>
              </a:lnSpc>
              <a:buFont typeface="Wingdings" charset="2"/>
              <a:buChar char="Ø"/>
            </a:pPr>
            <a:r>
              <a:rPr lang="en-US" sz="2400" b="1" dirty="0">
                <a:solidFill>
                  <a:srgbClr val="000000"/>
                </a:solidFill>
                <a:latin typeface="Calibri" panose="020F0502020204030204" pitchFamily="34" charset="0"/>
              </a:rPr>
              <a:t>Appendices</a:t>
            </a:r>
          </a:p>
        </p:txBody>
      </p:sp>
    </p:spTree>
    <p:extLst>
      <p:ext uri="{BB962C8B-B14F-4D97-AF65-F5344CB8AC3E}">
        <p14:creationId xmlns:p14="http://schemas.microsoft.com/office/powerpoint/2010/main" val="16876868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554480" y="324504"/>
            <a:ext cx="9561576" cy="621792"/>
          </a:xfrm>
        </p:spPr>
        <p:txBody>
          <a:bodyPr>
            <a:normAutofit/>
          </a:bodyPr>
          <a:lstStyle/>
          <a:p>
            <a:pPr lvl="0"/>
            <a:r>
              <a:rPr lang="en-US" altLang="ko-KR" sz="3600" b="1" kern="0" spc="0" dirty="0">
                <a:solidFill>
                  <a:schemeClr val="tx2"/>
                </a:solidFill>
                <a:latin typeface="Calibri" pitchFamily="34" charset="0"/>
              </a:rPr>
              <a:t>Appendices</a:t>
            </a:r>
            <a:endParaRPr lang="ko-KR" altLang="en-US" sz="6000" dirty="0"/>
          </a:p>
        </p:txBody>
      </p:sp>
      <p:sp>
        <p:nvSpPr>
          <p:cNvPr id="8" name="Rectangle 7"/>
          <p:cNvSpPr/>
          <p:nvPr/>
        </p:nvSpPr>
        <p:spPr>
          <a:xfrm>
            <a:off x="11815763" y="6068381"/>
            <a:ext cx="383381" cy="384807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904819" y="946119"/>
            <a:ext cx="6363341" cy="565425"/>
          </a:xfrm>
          <a:prstGeom prst="rect">
            <a:avLst/>
          </a:prstGeom>
        </p:spPr>
        <p:txBody>
          <a:bodyPr wrap="square" lIns="68022" tIns="34011" rIns="68022" bIns="34011">
            <a:spAutoFit/>
          </a:bodyPr>
          <a:lstStyle/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r>
              <a:rPr lang="en-US" sz="2400" b="1" dirty="0">
                <a:latin typeface="Calibri" panose="020F0502020204030204" pitchFamily="34" charset="0"/>
                <a:cs typeface="Arial" panose="020B0604020202020204" pitchFamily="34" charset="0"/>
              </a:rPr>
              <a:t>Table designs</a:t>
            </a:r>
            <a:endParaRPr lang="en-US" sz="2400" dirty="0"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1966524" y="1535327"/>
            <a:ext cx="8908763" cy="4764494"/>
            <a:chOff x="1966524" y="1647527"/>
            <a:chExt cx="8908763" cy="4764494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66525" y="1647527"/>
              <a:ext cx="1590078" cy="1437319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23205" y="1647527"/>
              <a:ext cx="3700105" cy="1443482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388906" y="1647528"/>
              <a:ext cx="3486381" cy="1436571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966524" y="3175157"/>
              <a:ext cx="8908763" cy="32368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318807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1815763" y="6068381"/>
            <a:ext cx="383381" cy="384807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554480" y="324504"/>
            <a:ext cx="9561576" cy="621792"/>
          </a:xfrm>
        </p:spPr>
        <p:txBody>
          <a:bodyPr>
            <a:normAutofit/>
          </a:bodyPr>
          <a:lstStyle/>
          <a:p>
            <a:pPr lvl="0"/>
            <a:r>
              <a:rPr lang="en-US" altLang="ko-KR" sz="3600" b="1" kern="0" spc="0" dirty="0">
                <a:solidFill>
                  <a:schemeClr val="tx2"/>
                </a:solidFill>
                <a:latin typeface="Calibri" pitchFamily="34" charset="0"/>
              </a:rPr>
              <a:t>Introduction</a:t>
            </a:r>
            <a:endParaRPr lang="ko-KR" altLang="en-US" sz="6000" dirty="0"/>
          </a:p>
        </p:txBody>
      </p:sp>
      <p:graphicFrame>
        <p:nvGraphicFramePr>
          <p:cNvPr id="9" name="Group 4"/>
          <p:cNvGraphicFramePr>
            <a:graphicFrameLocks noGrp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574093182"/>
              </p:ext>
            </p:extLst>
          </p:nvPr>
        </p:nvGraphicFramePr>
        <p:xfrm>
          <a:off x="2037789" y="5122507"/>
          <a:ext cx="8640000" cy="1344247"/>
        </p:xfrm>
        <a:graphic>
          <a:graphicData uri="http://schemas.openxmlformats.org/drawingml/2006/table">
            <a:tbl>
              <a:tblPr/>
              <a:tblGrid>
                <a:gridCol w="864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40757">
                <a:tc>
                  <a:txBody>
                    <a:bodyPr/>
                    <a:lstStyle/>
                    <a:p>
                      <a:pPr marL="0" marR="0" lvl="0" indent="0" algn="ctr" defTabSz="966788" rtl="0" eaLnBrk="0" fontAlgn="base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Through </a:t>
                      </a:r>
                      <a:r>
                        <a:rPr kumimoji="0" lang="en-US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SurpiseDate</a:t>
                      </a: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......</a:t>
                      </a:r>
                    </a:p>
                  </a:txBody>
                  <a:tcPr marL="72000" marR="72000" marT="72000" marB="72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80791">
                <a:tc>
                  <a:txBody>
                    <a:bodyPr/>
                    <a:lstStyle/>
                    <a:p>
                      <a:pPr marL="0" marR="0" lvl="0" indent="-117475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Tx/>
                        <a:buFontTx/>
                        <a:buChar char="•"/>
                        <a:tabLst/>
                      </a:pP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0" name="Group 12"/>
          <p:cNvGraphicFramePr>
            <a:graphicFrameLocks noGrp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771721502"/>
              </p:ext>
            </p:extLst>
          </p:nvPr>
        </p:nvGraphicFramePr>
        <p:xfrm>
          <a:off x="2037789" y="1624941"/>
          <a:ext cx="2628000" cy="2950918"/>
        </p:xfrm>
        <a:graphic>
          <a:graphicData uri="http://schemas.openxmlformats.org/drawingml/2006/table">
            <a:tbl>
              <a:tblPr/>
              <a:tblGrid>
                <a:gridCol w="262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64218">
                <a:tc>
                  <a:txBody>
                    <a:bodyPr/>
                    <a:lstStyle/>
                    <a:p>
                      <a:pPr marL="0" marR="0" lvl="0" indent="0" algn="ctr" defTabSz="966788" rtl="0" eaLnBrk="0" fontAlgn="base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Too many restaurants to go</a:t>
                      </a:r>
                    </a:p>
                  </a:txBody>
                  <a:tcPr marL="72000" marR="72000" marT="72000" marB="72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867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9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72000" marR="72000" marT="72000" marB="720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1" name="Group 20"/>
          <p:cNvGraphicFramePr>
            <a:graphicFrameLocks noGrp="1"/>
          </p:cNvGraphicFramePr>
          <p:nvPr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3770546970"/>
              </p:ext>
            </p:extLst>
          </p:nvPr>
        </p:nvGraphicFramePr>
        <p:xfrm>
          <a:off x="5042583" y="1624941"/>
          <a:ext cx="2628000" cy="2950918"/>
        </p:xfrm>
        <a:graphic>
          <a:graphicData uri="http://schemas.openxmlformats.org/drawingml/2006/table">
            <a:tbl>
              <a:tblPr/>
              <a:tblGrid>
                <a:gridCol w="262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64218">
                <a:tc>
                  <a:txBody>
                    <a:bodyPr/>
                    <a:lstStyle/>
                    <a:p>
                      <a:pPr marL="0" marR="0" lvl="0" indent="0" algn="ctr" defTabSz="966788" rtl="0" eaLnBrk="0" fontAlgn="base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What events are out there?</a:t>
                      </a:r>
                    </a:p>
                  </a:txBody>
                  <a:tcPr marL="72000" marR="72000" marT="72000" marB="72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86700">
                <a:tc>
                  <a:txBody>
                    <a:bodyPr/>
                    <a:lstStyle/>
                    <a:p>
                      <a:pPr marL="0" marR="0" lvl="0" indent="-117475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9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Tx/>
                        <a:buFontTx/>
                        <a:buChar char="•"/>
                        <a:tabLst/>
                      </a:pP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72000" marR="72000" marT="72000" marB="720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2" name="Group 28"/>
          <p:cNvGraphicFramePr>
            <a:graphicFrameLocks noGrp="1"/>
          </p:cNvGraphicFramePr>
          <p:nvPr>
            <p:custDataLst>
              <p:tags r:id="rId4"/>
            </p:custDataLst>
            <p:extLst>
              <p:ext uri="{D42A27DB-BD31-4B8C-83A1-F6EECF244321}">
                <p14:modId xmlns:p14="http://schemas.microsoft.com/office/powerpoint/2010/main" val="2434510647"/>
              </p:ext>
            </p:extLst>
          </p:nvPr>
        </p:nvGraphicFramePr>
        <p:xfrm>
          <a:off x="8052139" y="1624941"/>
          <a:ext cx="2628000" cy="2950918"/>
        </p:xfrm>
        <a:graphic>
          <a:graphicData uri="http://schemas.openxmlformats.org/drawingml/2006/table">
            <a:tbl>
              <a:tblPr/>
              <a:tblGrid>
                <a:gridCol w="262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64218">
                <a:tc>
                  <a:txBody>
                    <a:bodyPr/>
                    <a:lstStyle/>
                    <a:p>
                      <a:pPr marL="0" marR="0" lvl="0" indent="0" algn="ctr" defTabSz="966788" rtl="0" eaLnBrk="0" fontAlgn="base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Need of scheduler platform</a:t>
                      </a:r>
                    </a:p>
                  </a:txBody>
                  <a:tcPr marL="72000" marR="72000" marT="72000" marB="72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86700">
                <a:tc>
                  <a:txBody>
                    <a:bodyPr/>
                    <a:lstStyle/>
                    <a:p>
                      <a:pPr marL="0" marR="0" lvl="0" indent="-117475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9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Tx/>
                        <a:buFontTx/>
                        <a:buChar char="•"/>
                        <a:tabLst/>
                      </a:pP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72000" marR="72000" marT="72000" marB="720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6" name="AutoShape 11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 flipV="1">
            <a:off x="3299852" y="4734883"/>
            <a:ext cx="6118225" cy="228600"/>
          </a:xfrm>
          <a:prstGeom prst="triangle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 w="12700">
            <a:noFill/>
            <a:miter lim="800000"/>
            <a:headEnd/>
            <a:tailEnd/>
          </a:ln>
        </p:spPr>
        <p:txBody>
          <a:bodyPr wrap="none" lIns="72000" tIns="72000" rIns="72000" bIns="72000" anchor="ctr"/>
          <a:lstStyle/>
          <a:p>
            <a:endParaRPr lang="fr-FR">
              <a:latin typeface="Calibri" panose="020F0502020204030204" pitchFamily="34" charset="0"/>
              <a:cs typeface="Arial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904819" y="946119"/>
            <a:ext cx="6363341" cy="565425"/>
          </a:xfrm>
          <a:prstGeom prst="rect">
            <a:avLst/>
          </a:prstGeom>
        </p:spPr>
        <p:txBody>
          <a:bodyPr wrap="square" lIns="68022" tIns="34011" rIns="68022" bIns="34011">
            <a:spAutoFit/>
          </a:bodyPr>
          <a:lstStyle/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r>
              <a:rPr lang="en-US" sz="2400" b="1" dirty="0">
                <a:latin typeface="Calibri" panose="020F0502020204030204" pitchFamily="34" charset="0"/>
                <a:cs typeface="Arial" panose="020B0604020202020204" pitchFamily="34" charset="0"/>
              </a:rPr>
              <a:t>Problem / Solution</a:t>
            </a:r>
            <a:endParaRPr lang="en-US" sz="2400" dirty="0"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18" name="Picture 8" descr="too many restaurants에 대한 이미지 검색결과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3924" y="2201731"/>
            <a:ext cx="2175730" cy="1689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51131" y="2218874"/>
            <a:ext cx="2224817" cy="1670799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8070534" y="3700115"/>
            <a:ext cx="264440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9388" indent="-179388">
              <a:buFont typeface="Arial"/>
              <a:buChar char="•"/>
            </a:pPr>
            <a:r>
              <a:rPr lang="en-US" sz="1600" dirty="0">
                <a:latin typeface="Calibri" panose="020F0502020204030204" pitchFamily="34" charset="0"/>
                <a:cs typeface="Arial" panose="020B0604020202020204" pitchFamily="34" charset="0"/>
              </a:rPr>
              <a:t>Is there better way to plan and schedule date at once based on time/location?</a:t>
            </a:r>
          </a:p>
        </p:txBody>
      </p:sp>
      <p:sp>
        <p:nvSpPr>
          <p:cNvPr id="21" name="Rectangle 20"/>
          <p:cNvSpPr/>
          <p:nvPr/>
        </p:nvSpPr>
        <p:spPr>
          <a:xfrm>
            <a:off x="2053646" y="5465232"/>
            <a:ext cx="8631415" cy="967484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179388" indent="-179388">
              <a:lnSpc>
                <a:spcPct val="150000"/>
              </a:lnSpc>
              <a:buFont typeface="Arial"/>
              <a:buChar char="•"/>
            </a:pPr>
            <a:r>
              <a:rPr lang="en-US" sz="1600" dirty="0">
                <a:latin typeface="Calibri" panose="020F0502020204030204" pitchFamily="34" charset="0"/>
                <a:cs typeface="Arial" panose="020B0604020202020204" pitchFamily="34" charset="0"/>
              </a:rPr>
              <a:t>The platform finds appropriate restaurants and events based on users’ preferences/location/time</a:t>
            </a:r>
          </a:p>
          <a:p>
            <a:pPr marL="179388" indent="-179388">
              <a:buFont typeface="Arial"/>
              <a:buChar char="•"/>
            </a:pPr>
            <a:r>
              <a:rPr lang="en-US" sz="1600" dirty="0">
                <a:latin typeface="Calibri" panose="020F0502020204030204" pitchFamily="34" charset="0"/>
                <a:cs typeface="Arial" panose="020B0604020202020204" pitchFamily="34" charset="0"/>
              </a:rPr>
              <a:t>Users can schedule dating plan based on the platform’s recommendation with the Uber car reservations </a:t>
            </a:r>
          </a:p>
        </p:txBody>
      </p:sp>
      <p:sp>
        <p:nvSpPr>
          <p:cNvPr id="22" name="Rectangle 21"/>
          <p:cNvSpPr/>
          <p:nvPr/>
        </p:nvSpPr>
        <p:spPr>
          <a:xfrm>
            <a:off x="2030517" y="3946337"/>
            <a:ext cx="264440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9388" indent="-179388">
              <a:buFont typeface="Arial"/>
              <a:buChar char="•"/>
            </a:pPr>
            <a:r>
              <a:rPr lang="en-US" sz="1600" dirty="0">
                <a:latin typeface="Calibri" panose="020F0502020204030204" pitchFamily="34" charset="0"/>
                <a:cs typeface="Arial" panose="020B0604020202020204" pitchFamily="34" charset="0"/>
              </a:rPr>
              <a:t>Need of suggestions based on users preferences</a:t>
            </a:r>
          </a:p>
        </p:txBody>
      </p:sp>
      <p:sp>
        <p:nvSpPr>
          <p:cNvPr id="23" name="Rectangle 22"/>
          <p:cNvSpPr/>
          <p:nvPr/>
        </p:nvSpPr>
        <p:spPr>
          <a:xfrm>
            <a:off x="5007781" y="3946337"/>
            <a:ext cx="264440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9388" indent="-179388">
              <a:buFont typeface="Arial"/>
              <a:buChar char="•"/>
            </a:pPr>
            <a:r>
              <a:rPr lang="en-US" sz="1600" dirty="0">
                <a:latin typeface="Calibri" panose="020F0502020204030204" pitchFamily="34" charset="0"/>
                <a:cs typeface="Arial" panose="020B0604020202020204" pitchFamily="34" charset="0"/>
              </a:rPr>
              <a:t>Must be aligned with the restaurant’s location</a:t>
            </a:r>
          </a:p>
        </p:txBody>
      </p:sp>
      <p:pic>
        <p:nvPicPr>
          <p:cNvPr id="3074" name="Picture 2" descr="http://wphlive.tv/wp-content/uploads/2012/02/date_time_preferences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1612" y="2218874"/>
            <a:ext cx="1809054" cy="1447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79943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/>
        </p:nvSpPr>
        <p:spPr>
          <a:xfrm>
            <a:off x="11815763" y="6068381"/>
            <a:ext cx="383381" cy="384807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554480" y="324504"/>
            <a:ext cx="9561576" cy="621792"/>
          </a:xfrm>
        </p:spPr>
        <p:txBody>
          <a:bodyPr>
            <a:normAutofit/>
          </a:bodyPr>
          <a:lstStyle/>
          <a:p>
            <a:pPr lvl="0"/>
            <a:r>
              <a:rPr lang="en-US" altLang="ko-KR" sz="3600" b="1" kern="0" spc="0" dirty="0">
                <a:solidFill>
                  <a:schemeClr val="tx2"/>
                </a:solidFill>
                <a:latin typeface="Calibri" pitchFamily="34" charset="0"/>
              </a:rPr>
              <a:t>Description of the project</a:t>
            </a:r>
            <a:endParaRPr lang="ko-KR" altLang="en-US" sz="6000" dirty="0"/>
          </a:p>
        </p:txBody>
      </p:sp>
      <p:sp>
        <p:nvSpPr>
          <p:cNvPr id="11" name="Rectangle 10"/>
          <p:cNvSpPr/>
          <p:nvPr/>
        </p:nvSpPr>
        <p:spPr>
          <a:xfrm>
            <a:off x="2210345" y="1463534"/>
            <a:ext cx="937205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7800" indent="-177800">
              <a:lnSpc>
                <a:spcPct val="150000"/>
              </a:lnSpc>
              <a:buFont typeface="Arial"/>
              <a:buChar char="•"/>
            </a:pPr>
            <a:r>
              <a:rPr lang="en-US" dirty="0">
                <a:latin typeface="Calibri" panose="020F0502020204030204" pitchFamily="34" charset="0"/>
              </a:rPr>
              <a:t>Take the “where do we go” out of event planning. Give our app your preferences and location and we’ll find you a great restaurant and a fun event. </a:t>
            </a:r>
            <a:endParaRPr lang="en-US" sz="1600" dirty="0">
              <a:latin typeface="Calibri" panose="020F050202020403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904819" y="946119"/>
            <a:ext cx="6363341" cy="565425"/>
          </a:xfrm>
          <a:prstGeom prst="rect">
            <a:avLst/>
          </a:prstGeom>
        </p:spPr>
        <p:txBody>
          <a:bodyPr wrap="square" lIns="68022" tIns="34011" rIns="68022" bIns="34011">
            <a:spAutoFit/>
          </a:bodyPr>
          <a:lstStyle/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r>
              <a:rPr lang="en-US" sz="2400" b="1" dirty="0">
                <a:latin typeface="Calibri" panose="020F0502020204030204" pitchFamily="34" charset="0"/>
                <a:cs typeface="Arial" panose="020B0604020202020204" pitchFamily="34" charset="0"/>
              </a:rPr>
              <a:t>Idea</a:t>
            </a:r>
            <a:endParaRPr lang="en-US" sz="2400" dirty="0"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904819" y="2434994"/>
            <a:ext cx="6363341" cy="565425"/>
          </a:xfrm>
          <a:prstGeom prst="rect">
            <a:avLst/>
          </a:prstGeom>
        </p:spPr>
        <p:txBody>
          <a:bodyPr wrap="square" lIns="68022" tIns="34011" rIns="68022" bIns="34011">
            <a:spAutoFit/>
          </a:bodyPr>
          <a:lstStyle/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r>
              <a:rPr lang="en-US" sz="2400" b="1" dirty="0">
                <a:latin typeface="Calibri" panose="020F0502020204030204" pitchFamily="34" charset="0"/>
                <a:cs typeface="Arial" panose="020B0604020202020204" pitchFamily="34" charset="0"/>
              </a:rPr>
              <a:t>Features/Functionality</a:t>
            </a:r>
            <a:endParaRPr lang="en-US" sz="2400" dirty="0"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3568696"/>
              </p:ext>
            </p:extLst>
          </p:nvPr>
        </p:nvGraphicFramePr>
        <p:xfrm>
          <a:off x="2272351" y="3056969"/>
          <a:ext cx="8973498" cy="257411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214049">
                  <a:extLst>
                    <a:ext uri="{9D8B030D-6E8A-4147-A177-3AD203B41FA5}">
                      <a16:colId xmlns:a16="http://schemas.microsoft.com/office/drawing/2014/main" val="3410924270"/>
                    </a:ext>
                  </a:extLst>
                </a:gridCol>
                <a:gridCol w="5759449">
                  <a:extLst>
                    <a:ext uri="{9D8B030D-6E8A-4147-A177-3AD203B41FA5}">
                      <a16:colId xmlns:a16="http://schemas.microsoft.com/office/drawing/2014/main" val="427792390"/>
                    </a:ext>
                  </a:extLst>
                </a:gridCol>
              </a:tblGrid>
              <a:tr h="36773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</a:rPr>
                        <a:t>Feature Name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</a:rPr>
                        <a:t>Functionality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303987485"/>
                  </a:ext>
                </a:extLst>
              </a:tr>
              <a:tr h="36773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</a:rPr>
                        <a:t>Sign Up page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</a:rPr>
                        <a:t>Create an account , ask about their interests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2434581963"/>
                  </a:ext>
                </a:extLst>
              </a:tr>
              <a:tr h="367731">
                <a:tc>
                  <a:txBody>
                    <a:bodyPr/>
                    <a:lstStyle/>
                    <a:p>
                      <a:r>
                        <a:rPr lang="en-US" dirty="0"/>
                        <a:t>Login page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Allows the users to login with user name and password</a:t>
                      </a: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3009329621"/>
                  </a:ext>
                </a:extLst>
              </a:tr>
              <a:tr h="36773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</a:rPr>
                        <a:t>Plan a date page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</a:rPr>
                        <a:t>Enter date/time slot/budget / location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1883837215"/>
                  </a:ext>
                </a:extLst>
              </a:tr>
              <a:tr h="36773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</a:rPr>
                        <a:t>Book an </a:t>
                      </a:r>
                      <a:r>
                        <a:rPr lang="en-US" sz="1800" dirty="0" err="1">
                          <a:effectLst/>
                          <a:latin typeface="Calibri" panose="020F0502020204030204" pitchFamily="34" charset="0"/>
                        </a:rPr>
                        <a:t>uber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Travel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4161424515"/>
                  </a:ext>
                </a:extLst>
              </a:tr>
              <a:tr h="36773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</a:rPr>
                        <a:t>Confirmation page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</a:rPr>
                        <a:t>To display a confirmation message with pick up details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1557893649"/>
                  </a:ext>
                </a:extLst>
              </a:tr>
              <a:tr h="36773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</a:rPr>
                        <a:t>Click photos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</a:rPr>
                        <a:t>Capture memories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3532419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559684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554480" y="324504"/>
            <a:ext cx="9561576" cy="621792"/>
          </a:xfrm>
        </p:spPr>
        <p:txBody>
          <a:bodyPr>
            <a:normAutofit/>
          </a:bodyPr>
          <a:lstStyle/>
          <a:p>
            <a:pPr lvl="0"/>
            <a:r>
              <a:rPr lang="en-US" altLang="ko-KR" sz="3600" b="1" kern="0" spc="0" dirty="0">
                <a:solidFill>
                  <a:srgbClr val="545454"/>
                </a:solidFill>
                <a:latin typeface="Calibri" pitchFamily="34" charset="0"/>
              </a:rPr>
              <a:t>Description of the project</a:t>
            </a:r>
            <a:endParaRPr lang="ko-KR" altLang="en-US" sz="6000" dirty="0"/>
          </a:p>
        </p:txBody>
      </p:sp>
      <p:sp>
        <p:nvSpPr>
          <p:cNvPr id="20" name="Rectangle 19"/>
          <p:cNvSpPr/>
          <p:nvPr/>
        </p:nvSpPr>
        <p:spPr>
          <a:xfrm>
            <a:off x="1904819" y="946119"/>
            <a:ext cx="6363341" cy="565425"/>
          </a:xfrm>
          <a:prstGeom prst="rect">
            <a:avLst/>
          </a:prstGeom>
        </p:spPr>
        <p:txBody>
          <a:bodyPr wrap="square" lIns="68022" tIns="34011" rIns="68022" bIns="34011">
            <a:spAutoFit/>
          </a:bodyPr>
          <a:lstStyle/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r>
              <a:rPr lang="en-US" sz="2400" b="1" dirty="0">
                <a:latin typeface="Calibri" panose="020F0502020204030204" pitchFamily="34" charset="0"/>
                <a:cs typeface="Arial" panose="020B0604020202020204" pitchFamily="34" charset="0"/>
              </a:rPr>
              <a:t>Architecture</a:t>
            </a:r>
            <a:endParaRPr lang="en-US" sz="2400" dirty="0"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2545" y="1614666"/>
            <a:ext cx="10006012" cy="4224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4534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554480" y="324504"/>
            <a:ext cx="9561576" cy="621792"/>
          </a:xfrm>
        </p:spPr>
        <p:txBody>
          <a:bodyPr>
            <a:normAutofit/>
          </a:bodyPr>
          <a:lstStyle/>
          <a:p>
            <a:pPr lvl="0"/>
            <a:r>
              <a:rPr lang="en-US" altLang="ko-KR" sz="3600" b="1" kern="0" spc="0" dirty="0">
                <a:solidFill>
                  <a:srgbClr val="545454"/>
                </a:solidFill>
                <a:latin typeface="Calibri" pitchFamily="34" charset="0"/>
              </a:rPr>
              <a:t>Description of the project</a:t>
            </a:r>
            <a:endParaRPr lang="ko-KR" altLang="en-US" sz="6000" dirty="0"/>
          </a:p>
        </p:txBody>
      </p:sp>
      <p:sp>
        <p:nvSpPr>
          <p:cNvPr id="5" name="Rectangle 4"/>
          <p:cNvSpPr/>
          <p:nvPr/>
        </p:nvSpPr>
        <p:spPr>
          <a:xfrm>
            <a:off x="2041299" y="1972331"/>
            <a:ext cx="8979268" cy="3110210"/>
          </a:xfrm>
          <a:prstGeom prst="rect">
            <a:avLst/>
          </a:prstGeom>
        </p:spPr>
        <p:txBody>
          <a:bodyPr wrap="square" lIns="68022" tIns="34011" rIns="68022" bIns="34011">
            <a:noAutofit/>
          </a:bodyPr>
          <a:lstStyle/>
          <a:p>
            <a:pPr marL="800100" lvl="1" indent="-342900">
              <a:spcBef>
                <a:spcPts val="15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</a:rPr>
              <a:t>Phone gap</a:t>
            </a:r>
          </a:p>
          <a:p>
            <a:pPr marL="800100" lvl="1" indent="-342900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</a:pPr>
            <a:r>
              <a:rPr lang="en-US" sz="2400" dirty="0" err="1">
                <a:latin typeface="Calibri" panose="020F0502020204030204" pitchFamily="34" charset="0"/>
              </a:rPr>
              <a:t>Jquery</a:t>
            </a:r>
            <a:r>
              <a:rPr lang="en-US" sz="2400" dirty="0">
                <a:latin typeface="Calibri" panose="020F0502020204030204" pitchFamily="34" charset="0"/>
              </a:rPr>
              <a:t> mobile/UI widget</a:t>
            </a:r>
          </a:p>
          <a:p>
            <a:pPr marL="800100" lvl="1" indent="-342900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</a:rPr>
              <a:t>HTML/CSS/</a:t>
            </a:r>
            <a:r>
              <a:rPr lang="en-US" sz="2400" dirty="0" err="1">
                <a:latin typeface="Calibri" panose="020F0502020204030204" pitchFamily="34" charset="0"/>
              </a:rPr>
              <a:t>Jquery</a:t>
            </a:r>
            <a:endParaRPr lang="en-US" sz="2400" dirty="0">
              <a:latin typeface="Calibri" panose="020F0502020204030204" pitchFamily="34" charset="0"/>
            </a:endParaRPr>
          </a:p>
          <a:p>
            <a:pPr marL="800100" lvl="1" indent="-342900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</a:rPr>
              <a:t>Flask (python)</a:t>
            </a:r>
          </a:p>
          <a:p>
            <a:pPr marL="800100" lvl="1" indent="-342900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</a:rPr>
              <a:t>MYSQL</a:t>
            </a:r>
          </a:p>
        </p:txBody>
      </p:sp>
      <p:sp>
        <p:nvSpPr>
          <p:cNvPr id="6" name="Rectangle 5"/>
          <p:cNvSpPr/>
          <p:nvPr/>
        </p:nvSpPr>
        <p:spPr>
          <a:xfrm>
            <a:off x="2057219" y="1098519"/>
            <a:ext cx="6363341" cy="565425"/>
          </a:xfrm>
          <a:prstGeom prst="rect">
            <a:avLst/>
          </a:prstGeom>
        </p:spPr>
        <p:txBody>
          <a:bodyPr wrap="square" lIns="68022" tIns="34011" rIns="68022" bIns="34011">
            <a:spAutoFit/>
          </a:bodyPr>
          <a:lstStyle/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r>
              <a:rPr lang="en-US" sz="2400" b="1" dirty="0">
                <a:latin typeface="Calibri" panose="020F0502020204030204" pitchFamily="34" charset="0"/>
                <a:cs typeface="Arial" panose="020B0604020202020204" pitchFamily="34" charset="0"/>
              </a:rPr>
              <a:t>Technologies used</a:t>
            </a:r>
            <a:endParaRPr lang="en-US" sz="2400" dirty="0"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4954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554480" y="324504"/>
            <a:ext cx="9561576" cy="621792"/>
          </a:xfrm>
        </p:spPr>
        <p:txBody>
          <a:bodyPr>
            <a:normAutofit/>
          </a:bodyPr>
          <a:lstStyle/>
          <a:p>
            <a:pPr lvl="0"/>
            <a:r>
              <a:rPr lang="en-US" altLang="ko-KR" sz="3600" b="1" kern="0" spc="0" dirty="0">
                <a:solidFill>
                  <a:srgbClr val="545454"/>
                </a:solidFill>
                <a:latin typeface="Calibri" pitchFamily="34" charset="0"/>
              </a:rPr>
              <a:t>Description of the project</a:t>
            </a:r>
            <a:endParaRPr lang="ko-KR" altLang="en-US" sz="6000" dirty="0"/>
          </a:p>
        </p:txBody>
      </p:sp>
      <p:sp>
        <p:nvSpPr>
          <p:cNvPr id="20" name="Rectangle 19"/>
          <p:cNvSpPr/>
          <p:nvPr/>
        </p:nvSpPr>
        <p:spPr>
          <a:xfrm>
            <a:off x="1904819" y="946119"/>
            <a:ext cx="6363341" cy="565425"/>
          </a:xfrm>
          <a:prstGeom prst="rect">
            <a:avLst/>
          </a:prstGeom>
        </p:spPr>
        <p:txBody>
          <a:bodyPr wrap="square" lIns="68022" tIns="34011" rIns="68022" bIns="34011">
            <a:spAutoFit/>
          </a:bodyPr>
          <a:lstStyle/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r>
              <a:rPr lang="en-US" sz="2400" b="1" dirty="0">
                <a:latin typeface="Calibri" panose="020F0502020204030204" pitchFamily="34" charset="0"/>
                <a:cs typeface="Arial" panose="020B0604020202020204" pitchFamily="34" charset="0"/>
              </a:rPr>
              <a:t>E/R Diagram</a:t>
            </a:r>
            <a:endParaRPr lang="en-US" sz="2400" dirty="0"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6040" y="1483881"/>
            <a:ext cx="7551420" cy="4724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7182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554480" y="324504"/>
            <a:ext cx="9561576" cy="621792"/>
          </a:xfrm>
        </p:spPr>
        <p:txBody>
          <a:bodyPr>
            <a:normAutofit/>
          </a:bodyPr>
          <a:lstStyle/>
          <a:p>
            <a:pPr lvl="0"/>
            <a:r>
              <a:rPr lang="en-US" altLang="ko-KR" sz="3600" b="1" kern="0" spc="0" dirty="0">
                <a:solidFill>
                  <a:schemeClr val="tx2"/>
                </a:solidFill>
                <a:latin typeface="Calibri" pitchFamily="34" charset="0"/>
              </a:rPr>
              <a:t>Problems encountered</a:t>
            </a:r>
            <a:endParaRPr lang="ko-KR" altLang="en-US" sz="6000" dirty="0"/>
          </a:p>
        </p:txBody>
      </p:sp>
      <p:sp>
        <p:nvSpPr>
          <p:cNvPr id="8" name="Rectangle 7"/>
          <p:cNvSpPr/>
          <p:nvPr/>
        </p:nvSpPr>
        <p:spPr>
          <a:xfrm>
            <a:off x="11815763" y="6068381"/>
            <a:ext cx="383381" cy="384807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2062245" y="1173705"/>
            <a:ext cx="127943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rgbClr val="7D0900"/>
              </a:buClr>
              <a:buFont typeface="Arial" pitchFamily="34" charset="0"/>
              <a:buNone/>
            </a:pPr>
            <a:r>
              <a:rPr lang="en-US" altLang="ko-KR" sz="2200" b="1" dirty="0">
                <a:solidFill>
                  <a:srgbClr val="000000"/>
                </a:solidFill>
                <a:latin typeface="Calibri" panose="020F0502020204030204" pitchFamily="34" charset="0"/>
                <a:ea typeface="가는각진제목체"/>
              </a:rPr>
              <a:t>Status</a:t>
            </a:r>
            <a:endParaRPr lang="ko-KR" altLang="en-US" sz="2200" b="1" dirty="0">
              <a:solidFill>
                <a:srgbClr val="000000"/>
              </a:solidFill>
              <a:latin typeface="Calibri" panose="020F0502020204030204" pitchFamily="34" charset="0"/>
              <a:ea typeface="가는각진제목체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019489" y="1173705"/>
            <a:ext cx="311326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rgbClr val="7D0900"/>
              </a:buClr>
              <a:buFont typeface="Arial" pitchFamily="34" charset="0"/>
              <a:buNone/>
            </a:pPr>
            <a:r>
              <a:rPr lang="en-US" altLang="ko-KR" sz="2200" b="1" dirty="0">
                <a:solidFill>
                  <a:srgbClr val="000000"/>
                </a:solidFill>
                <a:latin typeface="Calibri" panose="020F0502020204030204" pitchFamily="34" charset="0"/>
                <a:ea typeface="가는각진제목체"/>
              </a:rPr>
              <a:t>Technical Challenges</a:t>
            </a:r>
            <a:endParaRPr lang="ko-KR" altLang="en-US" sz="2200" b="1" dirty="0">
              <a:solidFill>
                <a:srgbClr val="000000"/>
              </a:solidFill>
              <a:latin typeface="Calibri" panose="020F0502020204030204" pitchFamily="34" charset="0"/>
              <a:ea typeface="가는각진제목체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870541" y="1173705"/>
            <a:ext cx="161319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rgbClr val="7D0900"/>
              </a:buClr>
              <a:buFont typeface="Arial" pitchFamily="34" charset="0"/>
              <a:buNone/>
            </a:pPr>
            <a:r>
              <a:rPr lang="en-US" altLang="ko-KR" sz="2200" b="1" dirty="0">
                <a:solidFill>
                  <a:srgbClr val="000000"/>
                </a:solidFill>
                <a:latin typeface="Calibri" panose="020F0502020204030204" pitchFamily="34" charset="0"/>
                <a:ea typeface="가는각진제목체"/>
              </a:rPr>
              <a:t>Solution</a:t>
            </a:r>
            <a:endParaRPr lang="ko-KR" altLang="en-US" sz="2200" b="1" dirty="0">
              <a:solidFill>
                <a:srgbClr val="000000"/>
              </a:solidFill>
              <a:latin typeface="Calibri" panose="020F0502020204030204" pitchFamily="34" charset="0"/>
              <a:ea typeface="가는각진제목체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1992574" y="1700850"/>
            <a:ext cx="1364775" cy="1289369"/>
            <a:chOff x="1992574" y="1700850"/>
            <a:chExt cx="1642533" cy="1289369"/>
          </a:xfrm>
        </p:grpSpPr>
        <p:sp>
          <p:nvSpPr>
            <p:cNvPr id="14" name="직사각형 6"/>
            <p:cNvSpPr/>
            <p:nvPr/>
          </p:nvSpPr>
          <p:spPr bwMode="auto">
            <a:xfrm>
              <a:off x="2025701" y="1700850"/>
              <a:ext cx="1609406" cy="128936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>
                  <a:srgbClr val="7D0900"/>
                </a:buClr>
                <a:buFont typeface="Arial" charset="0"/>
                <a:buChar char="•"/>
              </a:pPr>
              <a:endParaRPr lang="ko-KR" altLang="en-US" sz="1200" b="1" dirty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grpSp>
          <p:nvGrpSpPr>
            <p:cNvPr id="18" name="그룹 7"/>
            <p:cNvGrpSpPr/>
            <p:nvPr/>
          </p:nvGrpSpPr>
          <p:grpSpPr>
            <a:xfrm>
              <a:off x="1992574" y="1799972"/>
              <a:ext cx="1635752" cy="969117"/>
              <a:chOff x="3004742" y="2694389"/>
              <a:chExt cx="1058713" cy="777273"/>
            </a:xfrm>
          </p:grpSpPr>
          <p:sp>
            <p:nvSpPr>
              <p:cNvPr id="37" name="타원 51"/>
              <p:cNvSpPr/>
              <p:nvPr/>
            </p:nvSpPr>
            <p:spPr bwMode="gray">
              <a:xfrm>
                <a:off x="3325298" y="3055070"/>
                <a:ext cx="417600" cy="416592"/>
              </a:xfrm>
              <a:prstGeom prst="ellipse">
                <a:avLst/>
              </a:prstGeom>
              <a:solidFill>
                <a:srgbClr val="92D050"/>
              </a:solidFill>
              <a:ln w="127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36000" tIns="72000" rIns="36000" bIns="72000" rtlCol="0" anchor="ctr"/>
              <a:lstStyle/>
              <a:p>
                <a:pPr algn="ctr">
                  <a:buClr>
                    <a:srgbClr val="7D0900"/>
                  </a:buClr>
                </a:pPr>
                <a:endParaRPr lang="ko-KR" altLang="en-US" b="1" dirty="0">
                  <a:solidFill>
                    <a:srgbClr val="000000"/>
                  </a:solidFill>
                  <a:latin typeface="Calibri" panose="020F0502020204030204" pitchFamily="34" charset="0"/>
                  <a:ea typeface="가는각진제목체"/>
                </a:endParaRPr>
              </a:p>
            </p:txBody>
          </p:sp>
          <p:sp>
            <p:nvSpPr>
              <p:cNvPr id="38" name="TextBox 37"/>
              <p:cNvSpPr txBox="1"/>
              <p:nvPr/>
            </p:nvSpPr>
            <p:spPr>
              <a:xfrm>
                <a:off x="3004742" y="2694389"/>
                <a:ext cx="1058713" cy="296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buClr>
                    <a:srgbClr val="7D0900"/>
                  </a:buClr>
                  <a:buFont typeface="Arial" pitchFamily="34" charset="0"/>
                  <a:buNone/>
                </a:pPr>
                <a:r>
                  <a:rPr lang="en-US" altLang="ko-KR" dirty="0">
                    <a:solidFill>
                      <a:srgbClr val="000000"/>
                    </a:solidFill>
                    <a:latin typeface="Calibri" panose="020F0502020204030204" pitchFamily="34" charset="0"/>
                    <a:ea typeface="가는각진제목체"/>
                  </a:rPr>
                  <a:t>On Track</a:t>
                </a:r>
                <a:endParaRPr lang="ko-KR" altLang="en-US" dirty="0">
                  <a:solidFill>
                    <a:srgbClr val="000000"/>
                  </a:solidFill>
                  <a:latin typeface="Calibri" panose="020F0502020204030204" pitchFamily="34" charset="0"/>
                  <a:ea typeface="가는각진제목체"/>
                </a:endParaRPr>
              </a:p>
            </p:txBody>
          </p:sp>
        </p:grpSp>
      </p:grpSp>
      <p:sp>
        <p:nvSpPr>
          <p:cNvPr id="19" name="TextBox 18"/>
          <p:cNvSpPr txBox="1"/>
          <p:nvPr/>
        </p:nvSpPr>
        <p:spPr>
          <a:xfrm>
            <a:off x="4024108" y="1996221"/>
            <a:ext cx="3063231" cy="70788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>
              <a:buClr>
                <a:schemeClr val="tx1"/>
              </a:buClr>
            </a:pPr>
            <a:r>
              <a:rPr lang="en-US" altLang="ko-KR" sz="2000" i="1" dirty="0">
                <a:latin typeface="Calibri" panose="020F0502020204030204" pitchFamily="34" charset="0"/>
                <a:ea typeface="가는각진제목체"/>
              </a:rPr>
              <a:t>“Booking Uber/events </a:t>
            </a:r>
            <a:br>
              <a:rPr lang="en-US" altLang="ko-KR" sz="2000" i="1" dirty="0">
                <a:latin typeface="Calibri" panose="020F0502020204030204" pitchFamily="34" charset="0"/>
                <a:ea typeface="가는각진제목체"/>
              </a:rPr>
            </a:br>
            <a:r>
              <a:rPr lang="en-US" altLang="ko-KR" sz="2000" i="1" dirty="0">
                <a:latin typeface="Calibri" panose="020F0502020204030204" pitchFamily="34" charset="0"/>
                <a:ea typeface="가는각진제목체"/>
              </a:rPr>
              <a:t>via APIs”</a:t>
            </a:r>
            <a:endParaRPr lang="ko-KR" altLang="en-US" sz="2000" i="1" dirty="0">
              <a:latin typeface="Calibri" panose="020F0502020204030204" pitchFamily="34" charset="0"/>
              <a:ea typeface="가는각진제목체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024108" y="3716271"/>
            <a:ext cx="3056646" cy="70788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>
            <a:defPPr>
              <a:defRPr lang="en-US"/>
            </a:defPPr>
            <a:lvl1pPr marL="92075" indent="-92075">
              <a:defRPr sz="1200">
                <a:latin typeface="+mn-lt"/>
                <a:ea typeface="+mn-ea"/>
              </a:defRPr>
            </a:lvl1pPr>
            <a:lvl2pPr marL="174625" lvl="1" indent="-76200">
              <a:buChar char="̶"/>
              <a:defRPr sz="1200">
                <a:latin typeface="+mn-lt"/>
                <a:ea typeface="+mn-ea"/>
              </a:defRPr>
            </a:lvl2pPr>
          </a:lstStyle>
          <a:p>
            <a:pPr marL="0" indent="0" algn="ctr">
              <a:buClr>
                <a:schemeClr val="tx1"/>
              </a:buClr>
            </a:pPr>
            <a:r>
              <a:rPr lang="en-US" altLang="ko-KR" sz="2000" i="1" dirty="0">
                <a:latin typeface="Calibri" panose="020F0502020204030204" pitchFamily="34" charset="0"/>
              </a:rPr>
              <a:t>“Getting near real time data for events / availability”</a:t>
            </a:r>
            <a:endParaRPr lang="ko-KR" altLang="en-US" sz="2000" i="1" dirty="0">
              <a:latin typeface="Calibri" panose="020F0502020204030204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024108" y="5319576"/>
            <a:ext cx="3063233" cy="70788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>
            <a:defPPr>
              <a:defRPr lang="en-US"/>
            </a:defPPr>
            <a:lvl1pPr marL="92075" indent="-92075">
              <a:defRPr sz="1200">
                <a:latin typeface="+mn-lt"/>
                <a:ea typeface="+mn-ea"/>
              </a:defRPr>
            </a:lvl1pPr>
            <a:lvl2pPr marL="174625" lvl="1" indent="-76200">
              <a:buChar char="̶"/>
              <a:defRPr sz="1200">
                <a:latin typeface="+mn-lt"/>
                <a:ea typeface="+mn-ea"/>
              </a:defRPr>
            </a:lvl2pPr>
          </a:lstStyle>
          <a:p>
            <a:pPr marL="0" indent="0" algn="ctr">
              <a:buClr>
                <a:schemeClr val="tx1"/>
              </a:buClr>
            </a:pPr>
            <a:r>
              <a:rPr lang="en-US" altLang="ko-KR" sz="2000" i="1" dirty="0">
                <a:latin typeface="Calibri" panose="020F0502020204030204" pitchFamily="34" charset="0"/>
              </a:rPr>
              <a:t>“Price feature is disabled on the Yelp API for free access”</a:t>
            </a:r>
            <a:endParaRPr lang="ko-KR" altLang="en-US" sz="2000" i="1" dirty="0">
              <a:latin typeface="Calibri" panose="020F0502020204030204" pitchFamily="34" charset="0"/>
            </a:endParaRPr>
          </a:p>
        </p:txBody>
      </p:sp>
      <p:sp>
        <p:nvSpPr>
          <p:cNvPr id="22" name="AutoShape 12"/>
          <p:cNvSpPr>
            <a:spLocks noChangeArrowheads="1"/>
          </p:cNvSpPr>
          <p:nvPr/>
        </p:nvSpPr>
        <p:spPr bwMode="auto">
          <a:xfrm rot="5400000">
            <a:off x="7336925" y="2244643"/>
            <a:ext cx="924832" cy="278138"/>
          </a:xfrm>
          <a:prstGeom prst="triangle">
            <a:avLst>
              <a:gd name="adj" fmla="val 50000"/>
            </a:avLst>
          </a:prstGeom>
          <a:solidFill>
            <a:srgbClr val="808080"/>
          </a:solidFill>
          <a:ln w="12700">
            <a:noFill/>
            <a:miter lim="800000"/>
            <a:headEnd/>
            <a:tailEnd/>
          </a:ln>
        </p:spPr>
        <p:txBody>
          <a:bodyPr rot="10800000" anchor="ctr"/>
          <a:lstStyle/>
          <a:p>
            <a:pPr>
              <a:buClr>
                <a:srgbClr val="7D0900"/>
              </a:buClr>
            </a:pPr>
            <a:endParaRPr lang="ko-KR" altLang="en-US">
              <a:solidFill>
                <a:srgbClr val="000000"/>
              </a:solidFill>
              <a:latin typeface="Calibri" panose="020F0502020204030204" pitchFamily="34" charset="0"/>
              <a:ea typeface="가는각진제목체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1992574" y="3425530"/>
            <a:ext cx="1364775" cy="1289369"/>
            <a:chOff x="1992574" y="3425530"/>
            <a:chExt cx="1642533" cy="1289369"/>
          </a:xfrm>
        </p:grpSpPr>
        <p:sp>
          <p:nvSpPr>
            <p:cNvPr id="13" name="직사각형 63"/>
            <p:cNvSpPr/>
            <p:nvPr/>
          </p:nvSpPr>
          <p:spPr bwMode="auto">
            <a:xfrm>
              <a:off x="2025701" y="3425530"/>
              <a:ext cx="1609406" cy="128936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>
                  <a:srgbClr val="7D0900"/>
                </a:buClr>
                <a:buFont typeface="Arial" charset="0"/>
                <a:buChar char="•"/>
              </a:pPr>
              <a:endParaRPr lang="ko-KR" altLang="en-US" sz="1200" b="1" dirty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grpSp>
          <p:nvGrpSpPr>
            <p:cNvPr id="23" name="그룹 3"/>
            <p:cNvGrpSpPr/>
            <p:nvPr/>
          </p:nvGrpSpPr>
          <p:grpSpPr>
            <a:xfrm>
              <a:off x="1992574" y="3540336"/>
              <a:ext cx="1635752" cy="966073"/>
              <a:chOff x="3102716" y="4063018"/>
              <a:chExt cx="1058713" cy="774832"/>
            </a:xfrm>
          </p:grpSpPr>
          <p:sp>
            <p:nvSpPr>
              <p:cNvPr id="35" name="타원 53"/>
              <p:cNvSpPr/>
              <p:nvPr/>
            </p:nvSpPr>
            <p:spPr bwMode="gray">
              <a:xfrm>
                <a:off x="3423272" y="4421258"/>
                <a:ext cx="417600" cy="416592"/>
              </a:xfrm>
              <a:prstGeom prst="ellipse">
                <a:avLst/>
              </a:prstGeom>
              <a:solidFill>
                <a:srgbClr val="FFFF00"/>
              </a:solidFill>
              <a:ln w="127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36000" tIns="72000" rIns="36000" bIns="72000" rtlCol="0" anchor="ctr"/>
              <a:lstStyle/>
              <a:p>
                <a:pPr algn="ctr">
                  <a:buClr>
                    <a:srgbClr val="7D0900"/>
                  </a:buClr>
                </a:pPr>
                <a:endParaRPr lang="ko-KR" altLang="en-US" b="1" dirty="0">
                  <a:solidFill>
                    <a:srgbClr val="000000"/>
                  </a:solidFill>
                  <a:latin typeface="Calibri" panose="020F0502020204030204" pitchFamily="34" charset="0"/>
                  <a:ea typeface="가는각진제목체"/>
                </a:endParaRPr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3102716" y="4063018"/>
                <a:ext cx="1058713" cy="296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buClr>
                    <a:srgbClr val="7D0900"/>
                  </a:buClr>
                  <a:buFont typeface="Arial" pitchFamily="34" charset="0"/>
                  <a:buNone/>
                </a:pPr>
                <a:r>
                  <a:rPr lang="en-US" altLang="ko-KR" dirty="0">
                    <a:solidFill>
                      <a:srgbClr val="000000"/>
                    </a:solidFill>
                    <a:latin typeface="Calibri" panose="020F0502020204030204" pitchFamily="34" charset="0"/>
                    <a:ea typeface="가는각진제목체"/>
                  </a:rPr>
                  <a:t>Warning</a:t>
                </a:r>
                <a:endParaRPr lang="ko-KR" altLang="en-US" dirty="0">
                  <a:solidFill>
                    <a:srgbClr val="000000"/>
                  </a:solidFill>
                  <a:latin typeface="Calibri" panose="020F0502020204030204" pitchFamily="34" charset="0"/>
                  <a:ea typeface="가는각진제목체"/>
                </a:endParaRPr>
              </a:p>
            </p:txBody>
          </p:sp>
        </p:grpSp>
      </p:grpSp>
      <p:grpSp>
        <p:nvGrpSpPr>
          <p:cNvPr id="2" name="Group 1"/>
          <p:cNvGrpSpPr/>
          <p:nvPr/>
        </p:nvGrpSpPr>
        <p:grpSpPr>
          <a:xfrm>
            <a:off x="1992574" y="5028835"/>
            <a:ext cx="1364775" cy="1289369"/>
            <a:chOff x="1992574" y="5028835"/>
            <a:chExt cx="1642533" cy="1289369"/>
          </a:xfrm>
        </p:grpSpPr>
        <p:sp>
          <p:nvSpPr>
            <p:cNvPr id="12" name="직사각형 66"/>
            <p:cNvSpPr/>
            <p:nvPr/>
          </p:nvSpPr>
          <p:spPr bwMode="auto">
            <a:xfrm>
              <a:off x="2025701" y="5028835"/>
              <a:ext cx="1609406" cy="128936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>
                  <a:srgbClr val="7D0900"/>
                </a:buClr>
                <a:buFont typeface="Arial" charset="0"/>
                <a:buChar char="•"/>
              </a:pPr>
              <a:endParaRPr lang="ko-KR" altLang="en-US" sz="1200" b="1" dirty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grpSp>
          <p:nvGrpSpPr>
            <p:cNvPr id="24" name="그룹 4"/>
            <p:cNvGrpSpPr/>
            <p:nvPr/>
          </p:nvGrpSpPr>
          <p:grpSpPr>
            <a:xfrm>
              <a:off x="1992574" y="5136360"/>
              <a:ext cx="1635752" cy="964644"/>
              <a:chOff x="3102716" y="5356083"/>
              <a:chExt cx="1058713" cy="773686"/>
            </a:xfrm>
          </p:grpSpPr>
          <p:sp>
            <p:nvSpPr>
              <p:cNvPr id="33" name="타원 55"/>
              <p:cNvSpPr/>
              <p:nvPr/>
            </p:nvSpPr>
            <p:spPr bwMode="gray">
              <a:xfrm>
                <a:off x="3423272" y="5713177"/>
                <a:ext cx="417600" cy="416592"/>
              </a:xfrm>
              <a:prstGeom prst="ellipse">
                <a:avLst/>
              </a:prstGeom>
              <a:solidFill>
                <a:srgbClr val="FF0000"/>
              </a:solidFill>
              <a:ln w="127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36000" tIns="72000" rIns="36000" bIns="72000" rtlCol="0" anchor="ctr"/>
              <a:lstStyle/>
              <a:p>
                <a:pPr algn="ctr">
                  <a:buClr>
                    <a:srgbClr val="7D0900"/>
                  </a:buClr>
                </a:pPr>
                <a:endParaRPr lang="ko-KR" altLang="en-US" b="1" dirty="0">
                  <a:solidFill>
                    <a:srgbClr val="000000"/>
                  </a:solidFill>
                  <a:latin typeface="Calibri" panose="020F0502020204030204" pitchFamily="34" charset="0"/>
                  <a:ea typeface="가는각진제목체"/>
                </a:endParaRPr>
              </a:p>
            </p:txBody>
          </p:sp>
          <p:sp>
            <p:nvSpPr>
              <p:cNvPr id="34" name="TextBox 33"/>
              <p:cNvSpPr txBox="1"/>
              <p:nvPr/>
            </p:nvSpPr>
            <p:spPr>
              <a:xfrm>
                <a:off x="3102716" y="5356083"/>
                <a:ext cx="1058713" cy="296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buClr>
                    <a:srgbClr val="7D0900"/>
                  </a:buClr>
                  <a:buFont typeface="Arial" pitchFamily="34" charset="0"/>
                  <a:buNone/>
                </a:pPr>
                <a:r>
                  <a:rPr lang="en-US" altLang="ko-KR" dirty="0">
                    <a:solidFill>
                      <a:srgbClr val="000000"/>
                    </a:solidFill>
                    <a:latin typeface="Calibri" panose="020F0502020204030204" pitchFamily="34" charset="0"/>
                    <a:ea typeface="가는각진제목체"/>
                  </a:rPr>
                  <a:t>Issue</a:t>
                </a:r>
                <a:endParaRPr lang="ko-KR" altLang="en-US" dirty="0">
                  <a:solidFill>
                    <a:srgbClr val="000000"/>
                  </a:solidFill>
                  <a:latin typeface="Calibri" panose="020F0502020204030204" pitchFamily="34" charset="0"/>
                  <a:ea typeface="가는각진제목체"/>
                </a:endParaRPr>
              </a:p>
            </p:txBody>
          </p:sp>
        </p:grpSp>
      </p:grpSp>
      <p:sp>
        <p:nvSpPr>
          <p:cNvPr id="28" name="AutoShape 12"/>
          <p:cNvSpPr>
            <a:spLocks noChangeArrowheads="1"/>
          </p:cNvSpPr>
          <p:nvPr/>
        </p:nvSpPr>
        <p:spPr bwMode="auto">
          <a:xfrm rot="5400000">
            <a:off x="7336779" y="3922527"/>
            <a:ext cx="924832" cy="278138"/>
          </a:xfrm>
          <a:prstGeom prst="triangle">
            <a:avLst>
              <a:gd name="adj" fmla="val 50000"/>
            </a:avLst>
          </a:prstGeom>
          <a:solidFill>
            <a:srgbClr val="808080"/>
          </a:solidFill>
          <a:ln w="12700">
            <a:noFill/>
            <a:miter lim="800000"/>
            <a:headEnd/>
            <a:tailEnd/>
          </a:ln>
        </p:spPr>
        <p:txBody>
          <a:bodyPr rot="10800000" anchor="ctr"/>
          <a:lstStyle/>
          <a:p>
            <a:pPr>
              <a:buClr>
                <a:srgbClr val="7D0900"/>
              </a:buClr>
            </a:pPr>
            <a:endParaRPr lang="ko-KR" altLang="en-US">
              <a:solidFill>
                <a:srgbClr val="000000"/>
              </a:solidFill>
              <a:latin typeface="Calibri" panose="020F0502020204030204" pitchFamily="34" charset="0"/>
              <a:ea typeface="가는각진제목체"/>
            </a:endParaRPr>
          </a:p>
        </p:txBody>
      </p:sp>
      <p:sp>
        <p:nvSpPr>
          <p:cNvPr id="29" name="AutoShape 12"/>
          <p:cNvSpPr>
            <a:spLocks noChangeArrowheads="1"/>
          </p:cNvSpPr>
          <p:nvPr/>
        </p:nvSpPr>
        <p:spPr bwMode="auto">
          <a:xfrm rot="5400000">
            <a:off x="7282399" y="5534451"/>
            <a:ext cx="924828" cy="278138"/>
          </a:xfrm>
          <a:prstGeom prst="triangle">
            <a:avLst>
              <a:gd name="adj" fmla="val 50000"/>
            </a:avLst>
          </a:prstGeom>
          <a:solidFill>
            <a:srgbClr val="808080"/>
          </a:solidFill>
          <a:ln w="12700">
            <a:noFill/>
            <a:miter lim="800000"/>
            <a:headEnd/>
            <a:tailEnd/>
          </a:ln>
        </p:spPr>
        <p:txBody>
          <a:bodyPr rot="10800000" anchor="ctr"/>
          <a:lstStyle/>
          <a:p>
            <a:pPr>
              <a:buClr>
                <a:srgbClr val="7D0900"/>
              </a:buClr>
            </a:pPr>
            <a:endParaRPr lang="ko-KR" altLang="en-US">
              <a:solidFill>
                <a:srgbClr val="000000"/>
              </a:solidFill>
              <a:latin typeface="Calibri" panose="020F0502020204030204" pitchFamily="34" charset="0"/>
              <a:ea typeface="가는각진제목체"/>
            </a:endParaRPr>
          </a:p>
        </p:txBody>
      </p:sp>
      <p:cxnSp>
        <p:nvCxnSpPr>
          <p:cNvPr id="31" name="직선 연결선 83"/>
          <p:cNvCxnSpPr/>
          <p:nvPr/>
        </p:nvCxnSpPr>
        <p:spPr bwMode="auto">
          <a:xfrm>
            <a:off x="1992574" y="3226963"/>
            <a:ext cx="9246444" cy="0"/>
          </a:xfrm>
          <a:prstGeom prst="line">
            <a:avLst/>
          </a:prstGeom>
          <a:solidFill>
            <a:schemeClr val="bg1"/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32" name="직선 연결선 84"/>
          <p:cNvCxnSpPr/>
          <p:nvPr/>
        </p:nvCxnSpPr>
        <p:spPr bwMode="auto">
          <a:xfrm>
            <a:off x="1992574" y="4871867"/>
            <a:ext cx="9214922" cy="0"/>
          </a:xfrm>
          <a:prstGeom prst="line">
            <a:avLst/>
          </a:prstGeom>
          <a:solidFill>
            <a:schemeClr val="bg1"/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sp>
        <p:nvSpPr>
          <p:cNvPr id="39" name="TextBox 38"/>
          <p:cNvSpPr txBox="1"/>
          <p:nvPr/>
        </p:nvSpPr>
        <p:spPr>
          <a:xfrm>
            <a:off x="8554771" y="1750000"/>
            <a:ext cx="2752399" cy="120032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179388" indent="-179388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altLang="ko-KR" dirty="0">
                <a:latin typeface="Calibri" panose="020F0502020204030204" pitchFamily="34" charset="0"/>
                <a:ea typeface="가는각진제목체"/>
              </a:rPr>
              <a:t>A script to book an Uber at the given time</a:t>
            </a:r>
          </a:p>
          <a:p>
            <a:pPr marL="179388" indent="-179388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altLang="ko-KR" dirty="0">
                <a:latin typeface="Calibri" panose="020F0502020204030204" pitchFamily="34" charset="0"/>
                <a:ea typeface="가는각진제목체"/>
              </a:rPr>
              <a:t>Eventbrite API allows for semi-complex queries</a:t>
            </a:r>
            <a:endParaRPr lang="ko-KR" altLang="en-US" dirty="0">
              <a:latin typeface="Calibri" panose="020F0502020204030204" pitchFamily="34" charset="0"/>
              <a:ea typeface="가는각진제목체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8558919" y="3470050"/>
            <a:ext cx="2746482" cy="120032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>
            <a:defPPr>
              <a:defRPr lang="en-US"/>
            </a:defPPr>
            <a:lvl1pPr marL="92075" indent="-92075">
              <a:defRPr sz="1200">
                <a:latin typeface="+mn-lt"/>
                <a:ea typeface="+mn-ea"/>
              </a:defRPr>
            </a:lvl1pPr>
            <a:lvl2pPr marL="174625" lvl="1" indent="-76200">
              <a:buChar char="̶"/>
              <a:defRPr sz="1200">
                <a:latin typeface="+mn-lt"/>
                <a:ea typeface="+mn-ea"/>
              </a:defRPr>
            </a:lvl2pPr>
          </a:lstStyle>
          <a:p>
            <a:pPr marL="179388" indent="-179388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altLang="ko-KR" sz="1800" dirty="0">
                <a:latin typeface="Calibri" panose="020F0502020204030204" pitchFamily="34" charset="0"/>
              </a:rPr>
              <a:t>Some data in Eventbrite is not up to date; use the first item returned as it is more likely to be corrected</a:t>
            </a:r>
            <a:endParaRPr lang="ko-KR" altLang="en-US" sz="1800" dirty="0">
              <a:latin typeface="Calibri" panose="020F0502020204030204" pitchFamily="34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8554771" y="5211854"/>
            <a:ext cx="2752400" cy="92333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>
            <a:defPPr>
              <a:defRPr lang="en-US"/>
            </a:defPPr>
            <a:lvl1pPr marL="92075" indent="-92075">
              <a:defRPr sz="1200">
                <a:latin typeface="+mn-lt"/>
                <a:ea typeface="+mn-ea"/>
              </a:defRPr>
            </a:lvl1pPr>
            <a:lvl2pPr marL="174625" lvl="1" indent="-76200">
              <a:buChar char="̶"/>
              <a:defRPr sz="1200">
                <a:latin typeface="+mn-lt"/>
                <a:ea typeface="+mn-ea"/>
              </a:defRPr>
            </a:lvl2pPr>
          </a:lstStyle>
          <a:p>
            <a:pPr marL="179388" indent="-179388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altLang="ko-KR" sz="1800" dirty="0">
                <a:latin typeface="Calibri" panose="020F0502020204030204" pitchFamily="34" charset="0"/>
              </a:rPr>
              <a:t>If app was in production, would explore purchasing functionality</a:t>
            </a:r>
            <a:endParaRPr lang="ko-KR" altLang="en-US" sz="1800" dirty="0">
              <a:latin typeface="Calibri" panose="020F0502020204030204" pitchFamily="34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2020099" y="1552428"/>
            <a:ext cx="1331616" cy="51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3949515" y="1557596"/>
            <a:ext cx="335425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8183880" y="1557596"/>
            <a:ext cx="312152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41153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554480" y="324504"/>
            <a:ext cx="9561576" cy="621792"/>
          </a:xfrm>
        </p:spPr>
        <p:txBody>
          <a:bodyPr>
            <a:normAutofit/>
          </a:bodyPr>
          <a:lstStyle/>
          <a:p>
            <a:pPr lvl="0"/>
            <a:r>
              <a:rPr lang="en-US" altLang="ko-KR" sz="3600" b="1" kern="0" spc="0" dirty="0">
                <a:solidFill>
                  <a:schemeClr val="tx2"/>
                </a:solidFill>
                <a:latin typeface="Calibri" pitchFamily="34" charset="0"/>
              </a:rPr>
              <a:t>Lessons learned</a:t>
            </a:r>
            <a:endParaRPr lang="ko-KR" altLang="en-US" sz="6000" dirty="0"/>
          </a:p>
        </p:txBody>
      </p:sp>
      <p:sp>
        <p:nvSpPr>
          <p:cNvPr id="10" name="Rectangle 9"/>
          <p:cNvSpPr/>
          <p:nvPr/>
        </p:nvSpPr>
        <p:spPr>
          <a:xfrm>
            <a:off x="11815763" y="6068381"/>
            <a:ext cx="383381" cy="384807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1815763" y="6068381"/>
            <a:ext cx="383381" cy="384807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649009" y="2444377"/>
            <a:ext cx="3235655" cy="323924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9" name="Rectangle 8"/>
          <p:cNvSpPr/>
          <p:nvPr/>
        </p:nvSpPr>
        <p:spPr>
          <a:xfrm>
            <a:off x="1649009" y="1168536"/>
            <a:ext cx="3235655" cy="80483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000" b="1" dirty="0">
                <a:solidFill>
                  <a:srgbClr val="000000"/>
                </a:solidFill>
              </a:rPr>
              <a:t>Python for API and middleware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020977" y="2444378"/>
            <a:ext cx="3235656" cy="3239247"/>
          </a:xfrm>
          <a:prstGeom prst="rect">
            <a:avLst/>
          </a:prstGeom>
          <a:noFill/>
          <a:ln w="190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12" name="Rectangle 11"/>
          <p:cNvSpPr/>
          <p:nvPr/>
        </p:nvSpPr>
        <p:spPr>
          <a:xfrm>
            <a:off x="5020977" y="1168537"/>
            <a:ext cx="3235656" cy="80483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spcBef>
                <a:spcPts val="1200"/>
              </a:spcBef>
            </a:pPr>
            <a:r>
              <a:rPr lang="en-US" sz="2000" b="1" dirty="0">
                <a:solidFill>
                  <a:srgbClr val="000000"/>
                </a:solidFill>
              </a:rPr>
              <a:t>Not all APIs are </a:t>
            </a:r>
            <a:br>
              <a:rPr lang="en-US" sz="2000" b="1" dirty="0">
                <a:solidFill>
                  <a:srgbClr val="000000"/>
                </a:solidFill>
              </a:rPr>
            </a:br>
            <a:r>
              <a:rPr lang="en-US" sz="2000" b="1" dirty="0">
                <a:solidFill>
                  <a:srgbClr val="000000"/>
                </a:solidFill>
              </a:rPr>
              <a:t>created equal</a:t>
            </a:r>
          </a:p>
        </p:txBody>
      </p:sp>
      <p:sp>
        <p:nvSpPr>
          <p:cNvPr id="13" name="Rectangle 12"/>
          <p:cNvSpPr/>
          <p:nvPr/>
        </p:nvSpPr>
        <p:spPr>
          <a:xfrm>
            <a:off x="8402809" y="2444377"/>
            <a:ext cx="3235656" cy="3239247"/>
          </a:xfrm>
          <a:prstGeom prst="rect">
            <a:avLst/>
          </a:prstGeom>
          <a:noFill/>
          <a:ln w="190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14" name="Rectangle 13"/>
          <p:cNvSpPr/>
          <p:nvPr/>
        </p:nvSpPr>
        <p:spPr>
          <a:xfrm>
            <a:off x="8408271" y="1168536"/>
            <a:ext cx="3235656" cy="80483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spcBef>
                <a:spcPts val="1200"/>
              </a:spcBef>
            </a:pPr>
            <a:r>
              <a:rPr lang="en-US" sz="2000" b="1" dirty="0">
                <a:solidFill>
                  <a:srgbClr val="000000"/>
                </a:solidFill>
              </a:rPr>
              <a:t>Functionality (sometimes) costs money</a:t>
            </a:r>
          </a:p>
        </p:txBody>
      </p:sp>
      <p:sp>
        <p:nvSpPr>
          <p:cNvPr id="2" name="Rectangle 1"/>
          <p:cNvSpPr/>
          <p:nvPr/>
        </p:nvSpPr>
        <p:spPr>
          <a:xfrm>
            <a:off x="1398503" y="2624589"/>
            <a:ext cx="3287059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27063" lvl="1" indent="-16986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</a:rPr>
              <a:t>The APIs we used all had custom python libraries for free which greatly reduced development time </a:t>
            </a:r>
          </a:p>
        </p:txBody>
      </p:sp>
      <p:sp>
        <p:nvSpPr>
          <p:cNvPr id="3" name="Rectangle 2"/>
          <p:cNvSpPr/>
          <p:nvPr/>
        </p:nvSpPr>
        <p:spPr>
          <a:xfrm>
            <a:off x="4781191" y="2624589"/>
            <a:ext cx="3245224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27063" lvl="1" indent="-16986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</a:rPr>
              <a:t>RESTful APIs </a:t>
            </a:r>
            <a:r>
              <a:rPr lang="en-US" dirty="0" err="1">
                <a:latin typeface="Calibri" panose="020F0502020204030204" pitchFamily="34" charset="0"/>
              </a:rPr>
              <a:t>co`me</a:t>
            </a:r>
            <a:r>
              <a:rPr lang="en-US" dirty="0">
                <a:latin typeface="Calibri" panose="020F0502020204030204" pitchFamily="34" charset="0"/>
              </a:rPr>
              <a:t> in a wide variety of complexity and ease of use; Uber was harder to implement due to authorization issues</a:t>
            </a:r>
          </a:p>
        </p:txBody>
      </p:sp>
      <p:sp>
        <p:nvSpPr>
          <p:cNvPr id="4" name="Rectangle 3"/>
          <p:cNvSpPr/>
          <p:nvPr/>
        </p:nvSpPr>
        <p:spPr>
          <a:xfrm>
            <a:off x="8220041" y="2624589"/>
            <a:ext cx="3141751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27063" lvl="1" indent="-16986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Most of the functionality we needed was free; some parts that are ‘nice to have’ cost money to implement via the API (yelp)</a:t>
            </a:r>
          </a:p>
        </p:txBody>
      </p:sp>
      <p:sp>
        <p:nvSpPr>
          <p:cNvPr id="16" name="AutoShape 11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 flipV="1">
            <a:off x="1649009" y="2097748"/>
            <a:ext cx="3235655" cy="272643"/>
          </a:xfrm>
          <a:prstGeom prst="triangle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 w="12700">
            <a:noFill/>
            <a:miter lim="800000"/>
            <a:headEnd/>
            <a:tailEnd/>
          </a:ln>
        </p:spPr>
        <p:txBody>
          <a:bodyPr wrap="none" lIns="72000" tIns="72000" rIns="72000" bIns="72000" anchor="ctr"/>
          <a:lstStyle/>
          <a:p>
            <a:endParaRPr lang="fr-FR">
              <a:latin typeface="Calibri" panose="020F0502020204030204" pitchFamily="34" charset="0"/>
              <a:cs typeface="Arial" pitchFamily="34" charset="0"/>
            </a:endParaRPr>
          </a:p>
        </p:txBody>
      </p:sp>
      <p:sp>
        <p:nvSpPr>
          <p:cNvPr id="17" name="AutoShape 11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 flipV="1">
            <a:off x="5020978" y="2097748"/>
            <a:ext cx="3235655" cy="272643"/>
          </a:xfrm>
          <a:prstGeom prst="triangle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 w="12700">
            <a:noFill/>
            <a:miter lim="800000"/>
            <a:headEnd/>
            <a:tailEnd/>
          </a:ln>
        </p:spPr>
        <p:txBody>
          <a:bodyPr wrap="none" lIns="72000" tIns="72000" rIns="72000" bIns="72000" anchor="ctr"/>
          <a:lstStyle/>
          <a:p>
            <a:endParaRPr lang="fr-FR">
              <a:latin typeface="Calibri" panose="020F0502020204030204" pitchFamily="34" charset="0"/>
              <a:cs typeface="Arial" pitchFamily="34" charset="0"/>
            </a:endParaRPr>
          </a:p>
        </p:txBody>
      </p:sp>
      <p:sp>
        <p:nvSpPr>
          <p:cNvPr id="18" name="AutoShape 11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 flipV="1">
            <a:off x="8402810" y="2097748"/>
            <a:ext cx="3235655" cy="272643"/>
          </a:xfrm>
          <a:prstGeom prst="triangle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 w="12700">
            <a:noFill/>
            <a:miter lim="800000"/>
            <a:headEnd/>
            <a:tailEnd/>
          </a:ln>
        </p:spPr>
        <p:txBody>
          <a:bodyPr wrap="none" lIns="72000" tIns="72000" rIns="72000" bIns="72000" anchor="ctr"/>
          <a:lstStyle/>
          <a:p>
            <a:endParaRPr lang="fr-FR">
              <a:latin typeface="Calibri" panose="020F0502020204030204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67782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j0ynxQc4XEKGz0N0d1cNAw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iLDBqfYOTUeFN42hQLhm2w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iLDBqfYOTUeFN42hQLhm2w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iLDBqfYOTUeFN42hQLhm2w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xCpbkQUIPECd.BMFlXs.Sw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vtXC9nDvtEqcVRZutQRB_A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THvwLetgpUC2H027Ap8I2g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4nevoiGa7kW66.3QE495Bw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4nevoiGa7kW66.3QE495Bw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4nevoiGa7kW66.3QE495Bw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4nevoiGa7kW66.3QE495Bw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Z5aPJcouhEqrRX0IWRg5IA"/>
</p:tagLst>
</file>

<file path=ppt/theme/theme1.xml><?xml version="1.0" encoding="utf-8"?>
<a:theme xmlns:a="http://schemas.openxmlformats.org/drawingml/2006/main" name="Frame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TC103457475[[fn=Frame]]</Template>
  <TotalTime>1857</TotalTime>
  <Words>1203</Words>
  <Application>Microsoft Office PowerPoint</Application>
  <PresentationFormat>Widescreen</PresentationFormat>
  <Paragraphs>385</Paragraphs>
  <Slides>20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30" baseType="lpstr">
      <vt:lpstr>HY중고딕</vt:lpstr>
      <vt:lpstr>가는각진제목체</vt:lpstr>
      <vt:lpstr>맑은 고딕</vt:lpstr>
      <vt:lpstr>Arial</vt:lpstr>
      <vt:lpstr>Calibri</vt:lpstr>
      <vt:lpstr>Corbel</vt:lpstr>
      <vt:lpstr>Times New Roman</vt:lpstr>
      <vt:lpstr>Wingdings</vt:lpstr>
      <vt:lpstr>Wingdings 2</vt:lpstr>
      <vt:lpstr>Frame</vt:lpstr>
      <vt:lpstr>BITCOIN: Cryptocurrency Platform</vt:lpstr>
      <vt:lpstr>Executive Summary</vt:lpstr>
      <vt:lpstr>Introduction</vt:lpstr>
      <vt:lpstr>Description of the project</vt:lpstr>
      <vt:lpstr>Description of the project</vt:lpstr>
      <vt:lpstr>Description of the project</vt:lpstr>
      <vt:lpstr>Description of the project</vt:lpstr>
      <vt:lpstr>Problems encountered</vt:lpstr>
      <vt:lpstr>Lessons learned</vt:lpstr>
      <vt:lpstr>Market Analysis</vt:lpstr>
      <vt:lpstr>Market Analysis</vt:lpstr>
      <vt:lpstr>Market Analysis</vt:lpstr>
      <vt:lpstr>Financial Projection</vt:lpstr>
      <vt:lpstr>Financial Projection</vt:lpstr>
      <vt:lpstr>Possible Next Steps</vt:lpstr>
      <vt:lpstr>Conclusion</vt:lpstr>
      <vt:lpstr>Appendices</vt:lpstr>
      <vt:lpstr>Appendices</vt:lpstr>
      <vt:lpstr>Appendices</vt:lpstr>
      <vt:lpstr>Appendices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Challenges of Amazon’s Internationalization</dc:title>
  <dc:creator>김민경</dc:creator>
  <cp:lastModifiedBy>Charles Shin</cp:lastModifiedBy>
  <cp:revision>156</cp:revision>
  <dcterms:created xsi:type="dcterms:W3CDTF">2014-04-13T04:39:40Z</dcterms:created>
  <dcterms:modified xsi:type="dcterms:W3CDTF">2016-05-09T18:37:09Z</dcterms:modified>
</cp:coreProperties>
</file>